
<file path=[Content_Types].xml><?xml version="1.0" encoding="utf-8"?>
<Types xmlns="http://schemas.openxmlformats.org/package/2006/content-types">
  <Default Extension="wmf" ContentType="image/x-wmf"/>
  <Default Extension="png" ContentType="image/png"/>
  <Default Extension="jpg" ContentType="image/jpeg"/>
  <Default Extension="jpeg" ContentType="image/jpeg"/>
  <Default Extension="xml" ContentType="application/xml"/>
  <Default Extension="rels" ContentType="application/vnd.openxmlformats-package.relationships+xml"/>
  <Default Extension="bin" ContentType="application/vnd.openxmlformats-officedocument.oleObject"/>
  <Override PartName="/ppt/notesSlides/notesSlide10.xml" ContentType="application/vnd.openxmlformats-officedocument.presentationml.notesSlide+xml"/>
  <Override PartName="/ppt/notesSlides/notesSlide9.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4.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slides/slide6.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7.xml" ContentType="application/vnd.openxmlformats-officedocument.presentationml.slideLayout+xml"/>
  <Override PartName="/ppt/notesSlides/notesSlide7.xml" ContentType="application/vnd.openxmlformats-officedocument.presentationml.notesSlide+xml"/>
  <Override PartName="/ppt/slideLayouts/slideLayout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xml" ContentType="application/vnd.openxmlformats-officedocument.presentationml.slideLayout+xml"/>
  <Override PartName="/ppt/notesMasters/notesMaster1.xml" ContentType="application/vnd.openxmlformats-officedocument.presentationml.notesMaster+xml"/>
  <Override PartName="/ppt/theme/theme2.xml" ContentType="application/vnd.openxmlformats-officedocument.theme+xml"/>
  <Override PartName="/ppt/slides/slide8.xml" ContentType="application/vnd.openxmlformats-officedocument.presentationml.slide+xml"/>
  <Override PartName="/ppt/slideLayouts/slideLayout6.xml" ContentType="application/vnd.openxmlformats-officedocument.presentationml.slideLayout+xml"/>
  <Override PartName="/docProps/app.xml" ContentType="application/vnd.openxmlformats-officedocument.extended-properties+xml"/>
  <Override PartName="/ppt/slideLayouts/slideLayout5.xml" ContentType="application/vnd.openxmlformats-officedocument.presentationml.slideLayout+xml"/>
  <Override PartName="/docProps/core.xml" ContentType="application/vnd.openxmlformats-package.core-properties+xml"/>
  <Override PartName="/ppt/slides/slide4.xml" ContentType="application/vnd.openxmlformats-officedocument.presentationml.slide+xml"/>
  <Override PartName="/ppt/viewProps.xml" ContentType="application/vnd.openxmlformats-officedocument.presentationml.viewProps+xml"/>
  <Override PartName="/ppt/notesSlides/notesSlide8.xml" ContentType="application/vnd.openxmlformats-officedocument.presentationml.notesSlide+xml"/>
  <Override PartName="/ppt/presProps.xml" ContentType="application/vnd.openxmlformats-officedocument.presentationml.presProps+xml"/>
  <Override PartName="/ppt/slides/slide7.xml" ContentType="application/vnd.openxmlformats-officedocument.presentationml.slide+xml"/>
  <Override PartName="/ppt/slideMasters/slideMaster1.xml" ContentType="application/vnd.openxmlformats-officedocument.presentationml.slideMaster+xml"/>
  <Override PartName="/ppt/slides/slide5.xml" ContentType="application/vnd.openxmlformats-officedocument.presentationml.slide+xml"/>
  <Override PartName="/ppt/tableStyles.xml" ContentType="application/vnd.openxmlformats-officedocument.presentationml.tableStyles+xml"/>
  <Override PartName="/ppt/presentation.xml" ContentType="application/vnd.openxmlformats-officedocument.presentationml.presentation.main+xml"/>
  <Override PartName="/ppt/theme/theme1.xml" ContentType="application/vnd.openxmlformats-officedocument.them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autoCompressPictures="0" embedTrueTypeFonts="1" saveSubsetFonts="1" strictFirstAndLastChars="0">
  <p:sldMasterIdLst>
    <p:sldMasterId id="2147483648" r:id="rId1"/>
  </p:sldMasterIdLst>
  <p:notesMasterIdLst>
    <p:notesMasterId r:id="rId14"/>
  </p:notesMasterIdLst>
  <p:sldIdLst>
    <p:sldId id="256" r:id="rId4"/>
    <p:sldId id="257" r:id="rId5"/>
    <p:sldId id="258" r:id="rId6"/>
    <p:sldId id="259" r:id="rId7"/>
    <p:sldId id="260" r:id="rId8"/>
    <p:sldId id="261" r:id="rId9"/>
    <p:sldId id="262" r:id="rId10"/>
    <p:sldId id="263" r:id="rId11"/>
    <p:sldId id="264" r:id="rId12"/>
    <p:sldId id="265" r:id="rId13"/>
  </p:sldIdLst>
  <p:sldSz cx="12192000" cy="6858000"/>
  <p:notesSz cx="6858000" cy="9144000"/>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p:scale>
          <a:sx n="3997812" d="6619239"/>
          <a:sy n="0" d="0"/>
        </p:scale>
        <p:origin x="7667811" y="6619245"/>
      </p:cViewPr>
      <p:guideLst>
        <p:guide pos="3840"/>
        <p:guide pos="2160"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notesMaster" Target="notesMasters/notesMaster1.xml"/><Relationship Id="rId15" Type="http://schemas.openxmlformats.org/officeDocument/2006/relationships/presProps" Target="presProps.xml" /><Relationship Id="rId16" Type="http://schemas.openxmlformats.org/officeDocument/2006/relationships/tableStyles" Target="tableStyles.xml" /><Relationship Id="rId17"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Pr shadeToTitle="0">
        <a:solidFill>
          <a:schemeClr val="lt1"/>
        </a:solidFill>
      </p:bgPr>
    </p:bg>
    <p:spTree>
      <p:nvGrpSpPr>
        <p:cNvPr id="1" name=""/>
        <p:cNvGrpSpPr/>
        <p:nvPr/>
      </p:nvGrpSpPr>
      <p:grpSpPr bwMode="auto">
        <a:xfrm>
          <a:off x="0" y="0"/>
          <a:ext cx="0" cy="0"/>
          <a:chOff x="0" y="0"/>
          <a:chExt cx="0" cy="0"/>
        </a:xfrm>
      </p:grpSpPr>
      <p:sp>
        <p:nvSpPr>
          <p:cNvPr id="3" name="Google Shape;3;n"/>
          <p:cNvSpPr txBox="1"/>
          <p:nvPr>
            <p:ph type="hdr" idx="2"/>
          </p:nvPr>
        </p:nvSpPr>
        <p:spPr bwMode="auto">
          <a:xfrm>
            <a:off x="0" y="0"/>
            <a:ext cx="2971800" cy="458788"/>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4" name="Google Shape;4;n"/>
          <p:cNvSpPr txBox="1"/>
          <p:nvPr>
            <p:ph type="dt" idx="10"/>
          </p:nvPr>
        </p:nvSpPr>
        <p:spPr bwMode="auto">
          <a:xfrm>
            <a:off x="3884613" y="0"/>
            <a:ext cx="2971800" cy="458788"/>
          </a:xfrm>
          <a:prstGeom prst="rect">
            <a:avLst/>
          </a:prstGeom>
          <a:noFill/>
          <a:ln>
            <a:noFill/>
          </a:ln>
        </p:spPr>
        <p:txBody>
          <a:bodyPr spcFirstLastPara="1" wrap="square" lIns="91425" tIns="45700" rIns="91425" bIns="45700" anchor="t" anchorCtr="0">
            <a:noAutofit/>
          </a:bodyPr>
          <a:lstStyle>
            <a:lvl1pPr marR="0" lvl="0" algn="r">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5" name="Google Shape;5;n"/>
          <p:cNvSpPr/>
          <p:nvPr>
            <p:ph type="sldImg" idx="3"/>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L="914400" marR="0" lvl="1"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2pPr>
            <a:lvl3pPr marL="1371600" marR="0" lvl="2"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3pPr>
            <a:lvl4pPr marL="1828800" marR="0" lvl="3"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4pPr>
            <a:lvl5pPr marL="2286000" marR="0" lvl="4"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5pPr>
            <a:lvl6pPr marL="2743200" marR="0" lvl="5"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6pPr>
            <a:lvl7pPr marL="3200400" marR="0" lvl="6"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7pPr>
            <a:lvl8pPr marL="3657600" marR="0" lvl="7"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8pPr>
            <a:lvl9pPr marL="4114800" marR="0" lvl="8"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9pPr>
          </a:lstStyle>
          <a:p>
            <a:pPr>
              <a:defRPr/>
            </a:pPr>
            <a:endParaRPr/>
          </a:p>
        </p:txBody>
      </p:sp>
      <p:sp>
        <p:nvSpPr>
          <p:cNvPr id="7" name="Google Shape;7;n"/>
          <p:cNvSpPr txBox="1"/>
          <p:nvPr>
            <p:ph type="ftr" idx="11"/>
          </p:nvPr>
        </p:nvSpPr>
        <p:spPr bwMode="auto">
          <a:xfrm>
            <a:off x="0" y="8685213"/>
            <a:ext cx="2971800" cy="458787"/>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8" name="Google Shape;8;n"/>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200"/>
              <a:buFont typeface="Arial"/>
              <a:buNone/>
              <a:defRPr/>
            </a:pPr>
            <a:fld id="{00000000-1234-1234-1234-123412341234}" type="slidenum">
              <a:rPr lang="es-CO" sz="1200" b="0" i="0" u="none" strike="noStrike" cap="none">
                <a:solidFill>
                  <a:schemeClr val="dk1"/>
                </a:solidFill>
                <a:latin typeface="Calibri"/>
                <a:ea typeface="Calibri"/>
                <a:cs typeface="Calibri"/>
              </a:rPr>
              <a:t>‹#›</a:t>
            </a:fld>
            <a:endParaRPr sz="1200" b="0" i="0" u="none" strike="noStrike" cap="none">
              <a:solidFill>
                <a:schemeClr val="dk1"/>
              </a:solidFill>
              <a:latin typeface="Calibri"/>
              <a:ea typeface="Calibri"/>
              <a:cs typeface="Calibri"/>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97" name="Google Shape;97;p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99" name="Google Shape;99;p1: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s-CO"/>
              <a:t>‹#›</a:t>
            </a:fld>
            <a:endParaRPr/>
          </a:p>
        </p:txBody>
      </p:sp>
    </p:spTree>
  </p:cSld>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268" name="Google Shape;268;p11: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269" name="Google Shape;269;p11: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4" name="Google Shape;104;p2: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06" name="Google Shape;106;p2:notes"/>
          <p:cNvSpPr txBox="1"/>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s-CO"/>
              <a:t>‹#›</a:t>
            </a:fld>
            <a:endParaRPr/>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12" name="Google Shape;112;p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14" name="Google Shape;114;p3:notes"/>
          <p:cNvSpPr txBox="1"/>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s-CO"/>
              <a:t>‹#›</a:t>
            </a:fld>
            <a:endParaRPr/>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52" name="Google Shape;152;p6:notes"/>
          <p:cNvSpPr txBox="1"/>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53" name="Google Shape;153;p6: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0" name="Google Shape;160;g1f5331a6543_1_3:notes"/>
          <p:cNvSpPr txBox="1"/>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61" name="Google Shape;161;g1f5331a6543_1_3: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68" name="Google Shape;168;p4: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69" name="Google Shape;169;p4: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76" name="Google Shape;176;p5:notes"/>
          <p:cNvSpPr txBox="1"/>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77" name="Google Shape;177;p5: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91" name="Google Shape;191;p8:notes"/>
          <p:cNvSpPr txBox="1"/>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92" name="Google Shape;192;p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MasterSp="0">
  <p:cSld name="">
    <p:spTree>
      <p:nvGrpSpPr>
        <p:cNvPr id="1" name=""/>
        <p:cNvGrpSpPr/>
        <p:nvPr/>
      </p:nvGrpSpPr>
      <p:grpSpPr bwMode="auto">
        <a:xfrm>
          <a:off x="0" y="0"/>
          <a:ext cx="0" cy="0"/>
          <a:chOff x="0" y="0"/>
          <a:chExt cx="0" cy="0"/>
        </a:xfrm>
      </p:grpSpPr>
      <p:sp>
        <p:nvSpPr>
          <p:cNvPr id="1020148220" name="Google Shape;191;p8:notes"/>
          <p:cNvSpPr txBox="1"/>
          <p:nvPr>
            <p:ph type="body" idx="1"/>
          </p:nvPr>
        </p:nvSpPr>
        <p:spPr bwMode="auto">
          <a:xfrm>
            <a:off x="685800" y="4400550"/>
            <a:ext cx="5486400" cy="3600599"/>
          </a:xfrm>
          <a:prstGeom prst="rect">
            <a:avLst/>
          </a:prstGeom>
          <a:noFill/>
          <a:ln>
            <a:noFill/>
          </a:ln>
        </p:spPr>
        <p:txBody>
          <a:bodyPr spcFirstLastPara="1" wrap="square" lIns="91424" tIns="45699" rIns="91424" bIns="45699" anchor="t" anchorCtr="0">
            <a:noAutofit/>
          </a:bodyPr>
          <a:lstStyle/>
          <a:p>
            <a:pPr marL="0" lvl="0" indent="0" algn="l">
              <a:lnSpc>
                <a:spcPct val="100000"/>
              </a:lnSpc>
              <a:spcBef>
                <a:spcPts val="0"/>
              </a:spcBef>
              <a:spcAft>
                <a:spcPts val="0"/>
              </a:spcAft>
              <a:buSzPts val="1400"/>
              <a:buNone/>
              <a:defRPr/>
            </a:pPr>
            <a:endParaRPr/>
          </a:p>
        </p:txBody>
      </p:sp>
      <p:sp>
        <p:nvSpPr>
          <p:cNvPr id="234391736" name="Google Shape;192;p8:notes"/>
          <p:cNvSpPr/>
          <p:nvPr>
            <p:ph type="sldImg" idx="2"/>
          </p:nvPr>
        </p:nvSpPr>
        <p:spPr bwMode="auto">
          <a:xfrm>
            <a:off x="685800" y="1143000"/>
            <a:ext cx="5486400" cy="3086100"/>
          </a:xfrm>
          <a:custGeom>
            <a:avLst/>
            <a:gdLst/>
            <a:ahLst/>
            <a:cxnLst/>
            <a:rect l="l" t="t" r="r" b="b"/>
            <a:pathLst>
              <a:path w="120000" h="120000" fill="norm" stroke="1"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Diapositiva de título" preserve="0" showMasterPhAnim="0" userDrawn="1">
  <p:cSld name="1_Diapositiva de título">
    <p:spTree>
      <p:nvGrpSpPr>
        <p:cNvPr id="1" name=""/>
        <p:cNvGrpSpPr/>
        <p:nvPr/>
      </p:nvGrpSpPr>
      <p:grpSpPr bwMode="auto">
        <a:xfrm>
          <a:off x="0" y="0"/>
          <a:ext cx="0" cy="0"/>
          <a:chOff x="0" y="0"/>
          <a:chExt cx="0" cy="0"/>
        </a:xfrm>
      </p:grpSpPr>
      <p:pic>
        <p:nvPicPr>
          <p:cNvPr id="16" name="Google Shape;16;p13" descr="Interfaz de usuario gráfica, Texto, Aplicación&#10;&#10;Descripción generada automáticamente"/>
          <p:cNvPicPr/>
          <p:nvPr/>
        </p:nvPicPr>
        <p:blipFill>
          <a:blip r:embed="rId2">
            <a:alphaModFix/>
          </a:blip>
          <a:srcRect l="0" t="0" r="0" b="0"/>
          <a:stretch/>
        </p:blipFill>
        <p:spPr bwMode="auto">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mparación" preserve="0" showMasterPhAnim="0" type="twoTxTwoObj" userDrawn="1">
  <p:cSld name="TWO_OBJECTS_WITH_TEXT">
    <p:spTree>
      <p:nvGrpSpPr>
        <p:cNvPr id="1" name=""/>
        <p:cNvGrpSpPr/>
        <p:nvPr/>
      </p:nvGrpSpPr>
      <p:grpSpPr bwMode="auto">
        <a:xfrm>
          <a:off x="0" y="0"/>
          <a:ext cx="0" cy="0"/>
          <a:chOff x="0" y="0"/>
          <a:chExt cx="0" cy="0"/>
        </a:xfrm>
      </p:grpSpPr>
      <p:sp>
        <p:nvSpPr>
          <p:cNvPr id="57" name="Google Shape;57;p22"/>
          <p:cNvSpPr txBox="1"/>
          <p:nvPr>
            <p:ph type="title"/>
          </p:nvPr>
        </p:nvSpPr>
        <p:spPr bwMode="auto">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8" name="Google Shape;58;p22"/>
          <p:cNvSpPr txBox="1"/>
          <p:nvPr>
            <p:ph type="body" idx="1"/>
          </p:nvPr>
        </p:nvSpPr>
        <p:spPr bwMode="auto">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59" name="Google Shape;59;p22"/>
          <p:cNvSpPr txBox="1"/>
          <p:nvPr>
            <p:ph type="body" idx="2"/>
          </p:nvPr>
        </p:nvSpPr>
        <p:spPr bwMode="auto">
          <a:xfrm>
            <a:off x="839788"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 name="Google Shape;60;p22"/>
          <p:cNvSpPr txBox="1"/>
          <p:nvPr>
            <p:ph type="body" idx="3"/>
          </p:nvPr>
        </p:nvSpPr>
        <p:spPr bwMode="auto">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61" name="Google Shape;61;p22"/>
          <p:cNvSpPr txBox="1"/>
          <p:nvPr>
            <p:ph type="body" idx="4"/>
          </p:nvPr>
        </p:nvSpPr>
        <p:spPr bwMode="auto">
          <a:xfrm>
            <a:off x="6172200"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 name="Google Shape;62;p22"/>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3" name="Google Shape;63;p22"/>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4" name="Google Shape;64;p22"/>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Solo el título" preserve="0" showMasterPhAnim="0" type="titleOnly" userDrawn="1">
  <p:cSld name="TITLE_ONLY">
    <p:spTree>
      <p:nvGrpSpPr>
        <p:cNvPr id="1" name=""/>
        <p:cNvGrpSpPr/>
        <p:nvPr/>
      </p:nvGrpSpPr>
      <p:grpSpPr bwMode="auto">
        <a:xfrm>
          <a:off x="0" y="0"/>
          <a:ext cx="0" cy="0"/>
          <a:chOff x="0" y="0"/>
          <a:chExt cx="0" cy="0"/>
        </a:xfrm>
      </p:grpSpPr>
      <p:sp>
        <p:nvSpPr>
          <p:cNvPr id="66" name="Google Shape;66;p23"/>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7" name="Google Shape;67;p23"/>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8" name="Google Shape;68;p23"/>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9" name="Google Shape;69;p23"/>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Contenido con título" preserve="0" showMasterPhAnim="0" type="objTx" userDrawn="1">
  <p:cSld name="OBJECT_WITH_CAPTION_TEXT">
    <p:spTree>
      <p:nvGrpSpPr>
        <p:cNvPr id="1" name=""/>
        <p:cNvGrpSpPr/>
        <p:nvPr/>
      </p:nvGrpSpPr>
      <p:grpSpPr bwMode="auto">
        <a:xfrm>
          <a:off x="0" y="0"/>
          <a:ext cx="0" cy="0"/>
          <a:chOff x="0" y="0"/>
          <a:chExt cx="0" cy="0"/>
        </a:xfrm>
      </p:grpSpPr>
      <p:sp>
        <p:nvSpPr>
          <p:cNvPr id="71" name="Google Shape;71;p24"/>
          <p:cNvSpPr txBox="1"/>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2" name="Google Shape;72;p24"/>
          <p:cNvSpPr txBox="1"/>
          <p:nvPr>
            <p:ph type="body" idx="1"/>
          </p:nvPr>
        </p:nvSpPr>
        <p:spPr bwMode="auto">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799"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73" name="Google Shape;73;p24"/>
          <p:cNvSpPr txBox="1"/>
          <p:nvPr>
            <p:ph type="body" idx="2"/>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74" name="Google Shape;74;p24"/>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5" name="Google Shape;75;p24"/>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6" name="Google Shape;76;p24"/>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Imagen con título" preserve="0" showMasterPhAnim="0" type="picTx" userDrawn="1">
  <p:cSld name="PICTURE_WITH_CAPTION_TEXT">
    <p:spTree>
      <p:nvGrpSpPr>
        <p:cNvPr id="1" name=""/>
        <p:cNvGrpSpPr/>
        <p:nvPr/>
      </p:nvGrpSpPr>
      <p:grpSpPr bwMode="auto">
        <a:xfrm>
          <a:off x="0" y="0"/>
          <a:ext cx="0" cy="0"/>
          <a:chOff x="0" y="0"/>
          <a:chExt cx="0" cy="0"/>
        </a:xfrm>
      </p:grpSpPr>
      <p:sp>
        <p:nvSpPr>
          <p:cNvPr id="78" name="Google Shape;78;p25"/>
          <p:cNvSpPr txBox="1"/>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9" name="Google Shape;79;p25"/>
          <p:cNvSpPr/>
          <p:nvPr>
            <p:ph type="pic" idx="2"/>
          </p:nvPr>
        </p:nvSpPr>
        <p:spPr bwMode="auto">
          <a:xfrm>
            <a:off x="5183188" y="987425"/>
            <a:ext cx="6172200" cy="4873625"/>
          </a:xfrm>
          <a:prstGeom prst="rect">
            <a:avLst/>
          </a:prstGeom>
          <a:noFill/>
          <a:ln>
            <a:noFill/>
          </a:ln>
        </p:spPr>
      </p:sp>
      <p:sp>
        <p:nvSpPr>
          <p:cNvPr id="80" name="Google Shape;80;p25"/>
          <p:cNvSpPr txBox="1"/>
          <p:nvPr>
            <p:ph type="body" idx="1"/>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81" name="Google Shape;81;p25"/>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2" name="Google Shape;82;p25"/>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3" name="Google Shape;83;p25"/>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ítulo y texto vertical" preserve="0" showMasterPhAnim="0" type="vertTx" userDrawn="1">
  <p:cSld name="VERTICAL_TEXT">
    <p:spTree>
      <p:nvGrpSpPr>
        <p:cNvPr id="1" name=""/>
        <p:cNvGrpSpPr/>
        <p:nvPr/>
      </p:nvGrpSpPr>
      <p:grpSpPr bwMode="auto">
        <a:xfrm>
          <a:off x="0" y="0"/>
          <a:ext cx="0" cy="0"/>
          <a:chOff x="0" y="0"/>
          <a:chExt cx="0" cy="0"/>
        </a:xfrm>
      </p:grpSpPr>
      <p:sp>
        <p:nvSpPr>
          <p:cNvPr id="85" name="Google Shape;85;p26"/>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6" name="Google Shape;86;p26"/>
          <p:cNvSpPr txBox="1"/>
          <p:nvPr>
            <p:ph type="body" idx="1"/>
          </p:nvPr>
        </p:nvSpPr>
        <p:spPr bwMode="auto">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7" name="Google Shape;87;p26"/>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8" name="Google Shape;88;p26"/>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9" name="Google Shape;89;p26"/>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ítulo vertical y texto" preserve="0" showMasterPhAnim="0" type="vertTitleAndTx" userDrawn="1">
  <p:cSld name="VERTICAL_TITLE_AND_VERTICAL_TEXT">
    <p:spTree>
      <p:nvGrpSpPr>
        <p:cNvPr id="1" name=""/>
        <p:cNvGrpSpPr/>
        <p:nvPr/>
      </p:nvGrpSpPr>
      <p:grpSpPr bwMode="auto">
        <a:xfrm>
          <a:off x="0" y="0"/>
          <a:ext cx="0" cy="0"/>
          <a:chOff x="0" y="0"/>
          <a:chExt cx="0" cy="0"/>
        </a:xfrm>
      </p:grpSpPr>
      <p:sp>
        <p:nvSpPr>
          <p:cNvPr id="91" name="Google Shape;91;p27"/>
          <p:cNvSpPr txBox="1"/>
          <p:nvPr>
            <p:ph type="title"/>
          </p:nvPr>
        </p:nvSpPr>
        <p:spPr bwMode="auto">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2" name="Google Shape;92;p27"/>
          <p:cNvSpPr txBox="1"/>
          <p:nvPr>
            <p:ph type="body" idx="1"/>
          </p:nvPr>
        </p:nvSpPr>
        <p:spPr bwMode="auto">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 name="Google Shape;93;p27"/>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4" name="Google Shape;94;p27"/>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5" name="Google Shape;95;p27"/>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2_Encabezado de sección" preserve="0" showMasterPhAnim="0" userDrawn="1">
  <p:cSld name="2_Encabezado de sección">
    <p:spTree>
      <p:nvGrpSpPr>
        <p:cNvPr id="1" name=""/>
        <p:cNvGrpSpPr/>
        <p:nvPr/>
      </p:nvGrpSpPr>
      <p:grpSpPr bwMode="auto">
        <a:xfrm>
          <a:off x="0" y="0"/>
          <a:ext cx="0" cy="0"/>
          <a:chOff x="0" y="0"/>
          <a:chExt cx="0" cy="0"/>
        </a:xfrm>
      </p:grpSpPr>
      <p:pic>
        <p:nvPicPr>
          <p:cNvPr id="18" name="Google Shape;18;p14" descr="Patrón de fondo&#10;&#10;Descripción generada automáticamente"/>
          <p:cNvPicPr/>
          <p:nvPr/>
        </p:nvPicPr>
        <p:blipFill>
          <a:blip r:embed="rId2">
            <a:alphaModFix/>
          </a:blip>
          <a:srcRect l="0" t="0" r="0" b="0"/>
          <a:stretch/>
        </p:blipFill>
        <p:spPr bwMode="auto">
          <a:xfrm>
            <a:off x="0" y="0"/>
            <a:ext cx="12192000" cy="6858000"/>
          </a:xfrm>
          <a:prstGeom prst="rect">
            <a:avLst/>
          </a:prstGeom>
          <a:noFill/>
          <a:ln>
            <a:noFill/>
          </a:ln>
        </p:spPr>
      </p:pic>
      <p:pic>
        <p:nvPicPr>
          <p:cNvPr id="19" name="Google Shape;19;p14"/>
          <p:cNvPicPr/>
          <p:nvPr/>
        </p:nvPicPr>
        <p:blipFill>
          <a:blip r:embed="rId3">
            <a:alphaModFix/>
          </a:blip>
          <a:srcRect l="0" t="0" r="0" b="0"/>
          <a:stretch/>
        </p:blipFill>
        <p:spPr bwMode="auto">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En blanco" preserve="0" showMasterPhAnim="0" type="blank" userDrawn="1">
  <p:cSld name="BLANK">
    <p:spTree>
      <p:nvGrpSpPr>
        <p:cNvPr id="1" name=""/>
        <p:cNvGrpSpPr/>
        <p:nvPr/>
      </p:nvGrpSpPr>
      <p:grpSpPr bwMode="auto">
        <a:xfrm>
          <a:off x="0" y="0"/>
          <a:ext cx="0" cy="0"/>
          <a:chOff x="0" y="0"/>
          <a:chExt cx="0" cy="0"/>
        </a:xfrm>
      </p:grpSpPr>
      <p:sp>
        <p:nvSpPr>
          <p:cNvPr id="21" name="Google Shape;21;p15"/>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2" name="Google Shape;22;p15"/>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3" name="Google Shape;23;p15"/>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iseño personalizado" preserve="0" showMasterPhAnim="0" userDrawn="1">
  <p:cSld name="Diseño personalizado">
    <p:bg>
      <p:bgPr shadeToTitle="0">
        <a:blipFill>
          <a:blip r:embed="rId2">
            <a:alphaModFix/>
          </a:blip>
          <a:stretch/>
        </a:blipFill>
      </p:bgPr>
    </p:bg>
    <p:spTree>
      <p:nvGrpSpPr>
        <p:cNvPr id="1" name=""/>
        <p:cNvGrpSpPr/>
        <p:nvPr/>
      </p:nvGrpSpPr>
      <p:grpSpPr bwMode="auto">
        <a:xfrm>
          <a:off x="0" y="0"/>
          <a:ext cx="0" cy="0"/>
          <a:chOff x="0" y="0"/>
          <a:chExt cx="0" cy="0"/>
        </a:xfrm>
      </p:grpSpPr>
      <p:sp>
        <p:nvSpPr>
          <p:cNvPr id="25" name="Google Shape;25;p16"/>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6" name="Google Shape;26;p16"/>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7" name="Google Shape;27;p16"/>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8" name="Google Shape;28;p16"/>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1_Encabezado de sección" preserve="0" showMasterPhAnim="0" userDrawn="1">
  <p:cSld name="1_Encabezado de sección">
    <p:spTree>
      <p:nvGrpSpPr>
        <p:cNvPr id="1" name=""/>
        <p:cNvGrpSpPr/>
        <p:nvPr/>
      </p:nvGrpSpPr>
      <p:grpSpPr bwMode="auto">
        <a:xfrm>
          <a:off x="0" y="0"/>
          <a:ext cx="0" cy="0"/>
          <a:chOff x="0" y="0"/>
          <a:chExt cx="0" cy="0"/>
        </a:xfrm>
      </p:grpSpPr>
      <p:pic>
        <p:nvPicPr>
          <p:cNvPr id="30" name="Google Shape;30;p17"/>
          <p:cNvPicPr/>
          <p:nvPr/>
        </p:nvPicPr>
        <p:blipFill>
          <a:blip r:embed="rId2">
            <a:alphaModFix/>
          </a:blip>
          <a:srcRect l="0" t="0" r="0" b="0"/>
          <a:stretch/>
        </p:blipFill>
        <p:spPr bwMode="auto">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iapositiva de título" preserve="0" showMasterPhAnim="0" type="title" userDrawn="1">
  <p:cSld name="TITLE">
    <p:spTree>
      <p:nvGrpSpPr>
        <p:cNvPr id="1" name=""/>
        <p:cNvGrpSpPr/>
        <p:nvPr/>
      </p:nvGrpSpPr>
      <p:grpSpPr bwMode="auto">
        <a:xfrm>
          <a:off x="0" y="0"/>
          <a:ext cx="0" cy="0"/>
          <a:chOff x="0" y="0"/>
          <a:chExt cx="0" cy="0"/>
        </a:xfrm>
      </p:grpSpPr>
      <p:sp>
        <p:nvSpPr>
          <p:cNvPr id="32" name="Google Shape;32;p18"/>
          <p:cNvSpPr txBox="1"/>
          <p:nvPr>
            <p:ph type="ctrTitle"/>
          </p:nvPr>
        </p:nvSpPr>
        <p:spPr bwMode="auto">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3" name="Google Shape;33;p18"/>
          <p:cNvSpPr txBox="1"/>
          <p:nvPr>
            <p:ph type="subTitle" idx="1"/>
          </p:nvPr>
        </p:nvSpPr>
        <p:spPr bwMode="auto">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34" name="Google Shape;34;p18"/>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5" name="Google Shape;35;p18"/>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6" name="Google Shape;36;p18"/>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Título y objetos" preserve="0" showMasterPhAnim="0" type="obj" userDrawn="1">
  <p:cSld name="OBJECT">
    <p:spTree>
      <p:nvGrpSpPr>
        <p:cNvPr id="1" name=""/>
        <p:cNvGrpSpPr/>
        <p:nvPr/>
      </p:nvGrpSpPr>
      <p:grpSpPr bwMode="auto">
        <a:xfrm>
          <a:off x="0" y="0"/>
          <a:ext cx="0" cy="0"/>
          <a:chOff x="0" y="0"/>
          <a:chExt cx="0" cy="0"/>
        </a:xfrm>
      </p:grpSpPr>
      <p:sp>
        <p:nvSpPr>
          <p:cNvPr id="38" name="Google Shape;38;p19"/>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9" name="Google Shape;39;p19"/>
          <p:cNvSpPr txBox="1"/>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 name="Google Shape;40;p19"/>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1" name="Google Shape;41;p19"/>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2" name="Google Shape;42;p19"/>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Encabezado de sección" preserve="0" showMasterPhAnim="0" type="secHead" userDrawn="1">
  <p:cSld name="SECTION_HEADER">
    <p:spTree>
      <p:nvGrpSpPr>
        <p:cNvPr id="1" name=""/>
        <p:cNvGrpSpPr/>
        <p:nvPr/>
      </p:nvGrpSpPr>
      <p:grpSpPr bwMode="auto">
        <a:xfrm>
          <a:off x="0" y="0"/>
          <a:ext cx="0" cy="0"/>
          <a:chOff x="0" y="0"/>
          <a:chExt cx="0" cy="0"/>
        </a:xfrm>
      </p:grpSpPr>
      <p:sp>
        <p:nvSpPr>
          <p:cNvPr id="44" name="Google Shape;44;p20"/>
          <p:cNvSpPr txBox="1"/>
          <p:nvPr>
            <p:ph type="title"/>
          </p:nvPr>
        </p:nvSpPr>
        <p:spPr bwMode="auto">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5" name="Google Shape;45;p20"/>
          <p:cNvSpPr txBox="1"/>
          <p:nvPr>
            <p:ph type="body" idx="1"/>
          </p:nvPr>
        </p:nvSpPr>
        <p:spPr bwMode="auto">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a:defRPr/>
            </a:pPr>
            <a:endParaRPr/>
          </a:p>
        </p:txBody>
      </p:sp>
      <p:sp>
        <p:nvSpPr>
          <p:cNvPr id="46" name="Google Shape;46;p20"/>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7" name="Google Shape;47;p20"/>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8" name="Google Shape;48;p20"/>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Dos objetos" preserve="0" showMasterPhAnim="0" type="twoObj" userDrawn="1">
  <p:cSld name="TWO_OBJECTS">
    <p:spTree>
      <p:nvGrpSpPr>
        <p:cNvPr id="1" name=""/>
        <p:cNvGrpSpPr/>
        <p:nvPr/>
      </p:nvGrpSpPr>
      <p:grpSpPr bwMode="auto">
        <a:xfrm>
          <a:off x="0" y="0"/>
          <a:ext cx="0" cy="0"/>
          <a:chOff x="0" y="0"/>
          <a:chExt cx="0" cy="0"/>
        </a:xfrm>
      </p:grpSpPr>
      <p:sp>
        <p:nvSpPr>
          <p:cNvPr id="50" name="Google Shape;50;p21"/>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1" name="Google Shape;51;p21"/>
          <p:cNvSpPr txBox="1"/>
          <p:nvPr>
            <p:ph type="body" idx="1"/>
          </p:nvPr>
        </p:nvSpPr>
        <p:spPr bwMode="auto">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 name="Google Shape;52;p21"/>
          <p:cNvSpPr txBox="1"/>
          <p:nvPr>
            <p:ph type="body" idx="2"/>
          </p:nvPr>
        </p:nvSpPr>
        <p:spPr bwMode="auto">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 name="Google Shape;53;p21"/>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4" name="Google Shape;54;p21"/>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5" name="Google Shape;55;p21"/>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chemeClr val="lt1"/>
        </a:solidFill>
      </p:bgPr>
    </p:bg>
    <p:spTree>
      <p:nvGrpSpPr>
        <p:cNvPr id="1" name=""/>
        <p:cNvGrpSpPr/>
        <p:nvPr/>
      </p:nvGrpSpPr>
      <p:grpSpPr bwMode="auto">
        <a:xfrm>
          <a:off x="0" y="0"/>
          <a:ext cx="0" cy="0"/>
          <a:chOff x="0" y="0"/>
          <a:chExt cx="0" cy="0"/>
        </a:xfrm>
      </p:grpSpPr>
      <p:sp>
        <p:nvSpPr>
          <p:cNvPr id="10" name="Google Shape;10;p12"/>
          <p:cNvSpPr txBox="1"/>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11" name="Google Shape;11;p12"/>
          <p:cNvSpPr txBox="1"/>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9pPr>
          </a:lstStyle>
          <a:p>
            <a:pPr>
              <a:defRPr/>
            </a:pPr>
            <a:endParaRPr/>
          </a:p>
        </p:txBody>
      </p:sp>
      <p:sp>
        <p:nvSpPr>
          <p:cNvPr id="12" name="Google Shape;12;p12"/>
          <p:cNvSpPr txBox="1"/>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13" name="Google Shape;13;p12"/>
          <p:cNvSpPr txBox="1"/>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14" name="Google Shape;14;p12"/>
          <p:cNvSpPr txBox="1"/>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7.jp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jp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0.jp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1.jpg"/><Relationship Id="rId5" Type="http://schemas.openxmlformats.org/officeDocument/2006/relationships/image" Target="../media/image6.jp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01" name="Google Shape;101;p1"/>
          <p:cNvSpPr txBox="1"/>
          <p:nvPr/>
        </p:nvSpPr>
        <p:spPr bwMode="auto">
          <a:xfrm>
            <a:off x="923875" y="2069600"/>
            <a:ext cx="6340200" cy="2124000"/>
          </a:xfrm>
          <a:prstGeom prst="rect">
            <a:avLst/>
          </a:prstGeom>
          <a:noFill/>
          <a:ln>
            <a:noFill/>
          </a:ln>
        </p:spPr>
        <p:txBody>
          <a:bodyPr spcFirstLastPara="1" wrap="square" lIns="91425" tIns="45700" rIns="91425" bIns="45700" anchor="t" anchorCtr="0">
            <a:spAutoFit/>
          </a:bodyPr>
          <a:lstStyle/>
          <a:p>
            <a:pPr marL="0" marR="0" lvl="0" indent="0" algn="l">
              <a:lnSpc>
                <a:spcPct val="114999"/>
              </a:lnSpc>
              <a:spcBef>
                <a:spcPts val="1200"/>
              </a:spcBef>
              <a:spcAft>
                <a:spcPts val="1200"/>
              </a:spcAft>
              <a:buClr>
                <a:srgbClr val="000000"/>
              </a:buClr>
              <a:buSzPts val="1100"/>
              <a:buFont typeface="Arial"/>
              <a:buNone/>
              <a:defRPr/>
            </a:pPr>
            <a:r>
              <a:rPr lang="es-CO" sz="4000" b="1" i="0" u="none" strike="noStrike" cap="none">
                <a:solidFill>
                  <a:srgbClr val="3F3F3F"/>
                </a:solidFill>
                <a:latin typeface="Work Sans"/>
                <a:ea typeface="Work Sans"/>
                <a:cs typeface="Work Sans"/>
              </a:rPr>
              <a:t>Sistema de monitoreo visual para un establecimiento</a:t>
            </a:r>
            <a:endParaRPr sz="4000" b="1" i="0" u="none" strike="noStrike" cap="none">
              <a:solidFill>
                <a:srgbClr val="3F3F3F"/>
              </a:solidFill>
              <a:latin typeface="Work Sans"/>
              <a:ea typeface="Work Sans"/>
              <a:cs typeface="Work Sans"/>
            </a:endParaRPr>
          </a:p>
        </p:txBody>
      </p:sp>
      <p:pic>
        <p:nvPicPr>
          <p:cNvPr id="102" name="Google Shape;102;p1"/>
          <p:cNvPicPr/>
          <p:nvPr/>
        </p:nvPicPr>
        <p:blipFill>
          <a:blip r:embed="rId3">
            <a:alphaModFix/>
          </a:blip>
          <a:srcRect l="23687" t="24016" r="24171" b="24010"/>
          <a:stretch/>
        </p:blipFill>
        <p:spPr bwMode="auto">
          <a:xfrm>
            <a:off x="7264075" y="1786349"/>
            <a:ext cx="3850124" cy="3805526"/>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pic>
        <p:nvPicPr>
          <p:cNvPr id="271" name="Google Shape;271;p11" descr="Imagen que contiene Interfaz de usuario gráfica&#10;&#10;Descripción generada automáticamente"/>
          <p:cNvPicPr/>
          <p:nvPr/>
        </p:nvPicPr>
        <p:blipFill>
          <a:blip r:embed="rId3">
            <a:alphaModFix/>
          </a:blip>
          <a:srcRect l="0" t="0" r="0" b="0"/>
          <a:stretch/>
        </p:blipFill>
        <p:spPr bwMode="auto">
          <a:xfrm>
            <a:off x="0" y="0"/>
            <a:ext cx="12192000" cy="68580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cxnSp>
        <p:nvCxnSpPr>
          <p:cNvPr id="108" name="Google Shape;108;p2"/>
          <p:cNvCxnSpPr>
            <a:cxnSpLocks/>
          </p:cNvCxnSpPr>
          <p:nvPr/>
        </p:nvCxnSpPr>
        <p:spPr bwMode="auto">
          <a:xfrm rot="10800000" flipH="1">
            <a:off x="4985399" y="3180134"/>
            <a:ext cx="2221200" cy="18900"/>
          </a:xfrm>
          <a:prstGeom prst="straightConnector1">
            <a:avLst/>
          </a:prstGeom>
          <a:noFill/>
          <a:ln w="9525" cap="flat" cmpd="sng">
            <a:solidFill>
              <a:srgbClr val="38AA00"/>
            </a:solidFill>
            <a:prstDash val="solid"/>
            <a:miter lim="800000"/>
            <a:headEnd type="none" w="sm" len="sm"/>
            <a:tailEnd type="none" w="sm" len="sm"/>
          </a:ln>
        </p:spPr>
      </p:cxnSp>
      <p:sp>
        <p:nvSpPr>
          <p:cNvPr id="109" name="Google Shape;109;p2"/>
          <p:cNvSpPr txBox="1"/>
          <p:nvPr/>
        </p:nvSpPr>
        <p:spPr bwMode="auto">
          <a:xfrm>
            <a:off x="2954849" y="3463724"/>
            <a:ext cx="6283739" cy="2536255"/>
          </a:xfrm>
          <a:prstGeom prst="rect">
            <a:avLst/>
          </a:prstGeom>
          <a:noFill/>
          <a:ln>
            <a:noFill/>
          </a:ln>
        </p:spPr>
        <p:txBody>
          <a:bodyPr spcFirstLastPara="1" wrap="square" lIns="91425" tIns="45700" rIns="91425" bIns="45700" anchor="t" anchorCtr="0">
            <a:spAutoFit/>
          </a:bodyPr>
          <a:lstStyle/>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Autores del proyecto:</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Jair Tellez </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Lyahn Vargas</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 Carol Rojas </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120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Andres Silva</a:t>
            </a:r>
            <a:endParaRPr lang="es-CO" sz="1600" b="0" i="0" u="none" strike="noStrike" cap="none">
              <a:solidFill>
                <a:schemeClr val="dk1"/>
              </a:solidFill>
              <a:latin typeface="Work Sans Light"/>
              <a:ea typeface="Work Sans Light"/>
              <a:cs typeface="Work Sans Light"/>
            </a:endParaRPr>
          </a:p>
          <a:p>
            <a:pPr marL="0" marR="0" lvl="0" indent="0" algn="ctr">
              <a:lnSpc>
                <a:spcPct val="114999"/>
              </a:lnSpc>
              <a:spcBef>
                <a:spcPts val="1199"/>
              </a:spcBef>
              <a:spcAft>
                <a:spcPts val="1199"/>
              </a:spcAft>
              <a:buClr>
                <a:schemeClr val="dk1"/>
              </a:buClr>
              <a:buSzPts val="1100"/>
              <a:buFont typeface="Arial"/>
              <a:buNone/>
              <a:defRPr/>
            </a:pPr>
            <a:r>
              <a:rPr lang="es-CO" sz="1600" b="0" i="0" u="none" strike="noStrike" cap="none" spc="0">
                <a:solidFill>
                  <a:schemeClr val="dk1"/>
                </a:solidFill>
                <a:latin typeface="Work Sans Light"/>
                <a:ea typeface="Work Sans Light"/>
                <a:cs typeface="Work Sans Light"/>
              </a:rPr>
              <a:t>Johana Rincon </a:t>
            </a:r>
            <a:endParaRPr sz="1600" b="0" i="0" u="none" strike="noStrike" cap="none">
              <a:solidFill>
                <a:schemeClr val="dk1"/>
              </a:solidFill>
              <a:latin typeface="Work Sans Light"/>
              <a:ea typeface="Work Sans Light"/>
              <a:cs typeface="Work Sans Light"/>
            </a:endParaRPr>
          </a:p>
        </p:txBody>
      </p:sp>
      <p:sp>
        <p:nvSpPr>
          <p:cNvPr id="110" name="Google Shape;110;p2"/>
          <p:cNvSpPr txBox="1"/>
          <p:nvPr/>
        </p:nvSpPr>
        <p:spPr bwMode="auto">
          <a:xfrm>
            <a:off x="4979850" y="2183225"/>
            <a:ext cx="2232300" cy="1015799"/>
          </a:xfrm>
          <a:prstGeom prst="rect">
            <a:avLst/>
          </a:prstGeom>
          <a:noFill/>
          <a:ln>
            <a:noFill/>
          </a:ln>
        </p:spPr>
        <p:txBody>
          <a:bodyPr spcFirstLastPara="1" wrap="square" lIns="91425" tIns="91425" rIns="91425" bIns="91425" anchor="t" anchorCtr="0">
            <a:spAutoFit/>
          </a:bodyPr>
          <a:lstStyle/>
          <a:p>
            <a:pPr marL="0" marR="0" lvl="0" indent="0" algn="l">
              <a:lnSpc>
                <a:spcPct val="114999"/>
              </a:lnSpc>
              <a:spcBef>
                <a:spcPts val="1200"/>
              </a:spcBef>
              <a:spcAft>
                <a:spcPts val="1200"/>
              </a:spcAft>
              <a:buClr>
                <a:srgbClr val="000000"/>
              </a:buClr>
              <a:buSzPts val="5400"/>
              <a:buFont typeface="Arial"/>
              <a:buNone/>
              <a:defRPr/>
            </a:pPr>
            <a:r>
              <a:rPr lang="es-CO" sz="5400" b="1" i="0" u="none" strike="noStrike" cap="none">
                <a:solidFill>
                  <a:srgbClr val="3F3F3F"/>
                </a:solidFill>
                <a:latin typeface="Work Sans"/>
                <a:ea typeface="Work Sans"/>
                <a:cs typeface="Work Sans"/>
              </a:rPr>
              <a:t>EMEN</a:t>
            </a:r>
            <a:endParaRPr sz="1400" b="0" i="0" u="none" strike="noStrike" cap="none">
              <a:solidFill>
                <a:srgbClr val="000000"/>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cxnSp>
        <p:nvCxnSpPr>
          <p:cNvPr id="116" name="Google Shape;116;p3"/>
          <p:cNvCxnSpPr>
            <a:cxnSpLocks/>
          </p:cNvCxnSpPr>
          <p:nvPr/>
        </p:nvCxnSpPr>
        <p:spPr bwMode="auto">
          <a:xfrm rot="10800000" flipH="1">
            <a:off x="1664774" y="1603584"/>
            <a:ext cx="2221200" cy="18900"/>
          </a:xfrm>
          <a:prstGeom prst="straightConnector1">
            <a:avLst/>
          </a:prstGeom>
          <a:noFill/>
          <a:ln w="9525" cap="flat" cmpd="sng">
            <a:solidFill>
              <a:srgbClr val="38AA00"/>
            </a:solidFill>
            <a:prstDash val="solid"/>
            <a:miter lim="800000"/>
            <a:headEnd type="none" w="sm" len="sm"/>
            <a:tailEnd type="none" w="sm" len="sm"/>
          </a:ln>
        </p:spPr>
      </p:cxnSp>
      <p:sp>
        <p:nvSpPr>
          <p:cNvPr id="117" name="Google Shape;117;p3"/>
          <p:cNvSpPr txBox="1"/>
          <p:nvPr/>
        </p:nvSpPr>
        <p:spPr bwMode="auto">
          <a:xfrm>
            <a:off x="1152850" y="541050"/>
            <a:ext cx="4413900" cy="1015799"/>
          </a:xfrm>
          <a:prstGeom prst="rect">
            <a:avLst/>
          </a:prstGeom>
          <a:noFill/>
          <a:ln>
            <a:noFill/>
          </a:ln>
        </p:spPr>
        <p:txBody>
          <a:bodyPr spcFirstLastPara="1" wrap="square" lIns="91425" tIns="91425" rIns="91425" bIns="91425" anchor="t" anchorCtr="0">
            <a:spAutoFit/>
          </a:bodyPr>
          <a:lstStyle/>
          <a:p>
            <a:pPr marL="0" marR="0" lvl="0" indent="0" algn="l">
              <a:lnSpc>
                <a:spcPct val="114999"/>
              </a:lnSpc>
              <a:spcBef>
                <a:spcPts val="1200"/>
              </a:spcBef>
              <a:spcAft>
                <a:spcPts val="1200"/>
              </a:spcAft>
              <a:buClr>
                <a:srgbClr val="000000"/>
              </a:buClr>
              <a:buSzPts val="5400"/>
              <a:buFont typeface="Arial"/>
              <a:buNone/>
              <a:defRPr/>
            </a:pPr>
            <a:r>
              <a:rPr lang="es-CO" sz="5400" b="1">
                <a:solidFill>
                  <a:srgbClr val="38AA00"/>
                </a:solidFill>
                <a:latin typeface="Work Sans"/>
                <a:ea typeface="Work Sans"/>
                <a:cs typeface="Work Sans"/>
              </a:rPr>
              <a:t>Índice</a:t>
            </a:r>
            <a:endParaRPr sz="1400" b="0" i="0" u="none" strike="noStrike" cap="none">
              <a:solidFill>
                <a:srgbClr val="38AA00"/>
              </a:solidFill>
              <a:latin typeface="Arial"/>
              <a:ea typeface="Arial"/>
              <a:cs typeface="Arial"/>
            </a:endParaRPr>
          </a:p>
        </p:txBody>
      </p:sp>
      <p:sp>
        <p:nvSpPr>
          <p:cNvPr id="118" name="Google Shape;118;p3"/>
          <p:cNvSpPr txBox="1"/>
          <p:nvPr/>
        </p:nvSpPr>
        <p:spPr bwMode="auto">
          <a:xfrm flipH="0" flipV="0">
            <a:off x="884138" y="3376540"/>
            <a:ext cx="1988100" cy="281941"/>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Pregunta problema </a:t>
            </a:r>
            <a:endParaRPr sz="1500" b="0" i="0" u="none" strike="noStrike" cap="none">
              <a:solidFill>
                <a:srgbClr val="000000"/>
              </a:solidFill>
              <a:latin typeface="Arial"/>
              <a:ea typeface="Arial"/>
              <a:cs typeface="Arial"/>
            </a:endParaRPr>
          </a:p>
        </p:txBody>
      </p:sp>
      <p:sp>
        <p:nvSpPr>
          <p:cNvPr id="119" name="Google Shape;119;p3"/>
          <p:cNvSpPr txBox="1"/>
          <p:nvPr/>
        </p:nvSpPr>
        <p:spPr bwMode="auto">
          <a:xfrm flipH="0" flipV="0">
            <a:off x="3860370" y="2245612"/>
            <a:ext cx="526500" cy="824666"/>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2</a:t>
            </a:r>
            <a:endParaRPr sz="4800" b="0" i="0" u="none" strike="noStrike" cap="none">
              <a:solidFill>
                <a:srgbClr val="000000"/>
              </a:solidFill>
              <a:latin typeface="Calibri"/>
              <a:ea typeface="Calibri"/>
              <a:cs typeface="Calibri"/>
            </a:endParaRPr>
          </a:p>
        </p:txBody>
      </p:sp>
      <p:cxnSp>
        <p:nvCxnSpPr>
          <p:cNvPr id="120" name="Google Shape;120;p3"/>
          <p:cNvCxnSpPr>
            <a:cxnSpLocks/>
          </p:cNvCxnSpPr>
          <p:nvPr/>
        </p:nvCxnSpPr>
        <p:spPr bwMode="auto">
          <a:xfrm>
            <a:off x="3440519" y="31949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121" name="Google Shape;121;p3"/>
          <p:cNvSpPr txBox="1"/>
          <p:nvPr/>
        </p:nvSpPr>
        <p:spPr bwMode="auto">
          <a:xfrm flipH="0" flipV="0">
            <a:off x="3082214" y="3389227"/>
            <a:ext cx="1988100" cy="281941"/>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Objetivo general</a:t>
            </a:r>
            <a:endParaRPr sz="1500" b="0" i="0" u="none" strike="noStrike" cap="none">
              <a:solidFill>
                <a:srgbClr val="000000"/>
              </a:solidFill>
              <a:latin typeface="Arial"/>
              <a:ea typeface="Arial"/>
              <a:cs typeface="Arial"/>
            </a:endParaRPr>
          </a:p>
        </p:txBody>
      </p:sp>
      <p:sp>
        <p:nvSpPr>
          <p:cNvPr id="122" name="Google Shape;122;p3"/>
          <p:cNvSpPr txBox="1"/>
          <p:nvPr/>
        </p:nvSpPr>
        <p:spPr bwMode="auto">
          <a:xfrm flipH="0" flipV="0">
            <a:off x="6389078" y="2245612"/>
            <a:ext cx="526500" cy="758192"/>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3</a:t>
            </a:r>
            <a:endParaRPr sz="4800" b="0" i="0" u="none" strike="noStrike" cap="none">
              <a:solidFill>
                <a:srgbClr val="000000"/>
              </a:solidFill>
              <a:latin typeface="Calibri"/>
              <a:ea typeface="Calibri"/>
              <a:cs typeface="Calibri"/>
            </a:endParaRPr>
          </a:p>
        </p:txBody>
      </p:sp>
      <p:cxnSp>
        <p:nvCxnSpPr>
          <p:cNvPr id="123" name="Google Shape;123;p3"/>
          <p:cNvCxnSpPr>
            <a:cxnSpLocks/>
          </p:cNvCxnSpPr>
          <p:nvPr/>
        </p:nvCxnSpPr>
        <p:spPr bwMode="auto">
          <a:xfrm>
            <a:off x="5969228" y="31901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124" name="Google Shape;124;p3"/>
          <p:cNvSpPr txBox="1"/>
          <p:nvPr/>
        </p:nvSpPr>
        <p:spPr bwMode="auto">
          <a:xfrm flipH="0" flipV="0">
            <a:off x="5658278" y="3376540"/>
            <a:ext cx="1988100" cy="294629"/>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Objetivo </a:t>
            </a:r>
            <a:r>
              <a:rPr lang="es-CO" sz="1500">
                <a:solidFill>
                  <a:srgbClr val="38AA00"/>
                </a:solidFill>
              </a:rPr>
              <a:t>específicos</a:t>
            </a:r>
            <a:endParaRPr sz="1500" b="0" i="0" u="none" strike="noStrike" cap="none">
              <a:solidFill>
                <a:srgbClr val="000000"/>
              </a:solidFill>
              <a:latin typeface="Arial"/>
              <a:ea typeface="Arial"/>
              <a:cs typeface="Arial"/>
            </a:endParaRPr>
          </a:p>
        </p:txBody>
      </p:sp>
      <p:sp>
        <p:nvSpPr>
          <p:cNvPr id="125" name="Google Shape;125;p3"/>
          <p:cNvSpPr txBox="1"/>
          <p:nvPr/>
        </p:nvSpPr>
        <p:spPr bwMode="auto">
          <a:xfrm flipH="0" flipV="0">
            <a:off x="8548861" y="2245612"/>
            <a:ext cx="526500" cy="805615"/>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4</a:t>
            </a:r>
            <a:endParaRPr sz="4800" b="0" i="0" u="none" strike="noStrike" cap="none">
              <a:solidFill>
                <a:srgbClr val="000000"/>
              </a:solidFill>
              <a:latin typeface="Calibri"/>
              <a:ea typeface="Calibri"/>
              <a:cs typeface="Calibri"/>
            </a:endParaRPr>
          </a:p>
        </p:txBody>
      </p:sp>
      <p:cxnSp>
        <p:nvCxnSpPr>
          <p:cNvPr id="126" name="Google Shape;126;p3"/>
          <p:cNvCxnSpPr>
            <a:cxnSpLocks/>
          </p:cNvCxnSpPr>
          <p:nvPr/>
        </p:nvCxnSpPr>
        <p:spPr bwMode="auto">
          <a:xfrm>
            <a:off x="8129011" y="31973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127" name="Google Shape;127;p3"/>
          <p:cNvSpPr txBox="1"/>
          <p:nvPr/>
        </p:nvSpPr>
        <p:spPr bwMode="auto">
          <a:xfrm flipH="0" flipV="0">
            <a:off x="8009689" y="3376540"/>
            <a:ext cx="1604843" cy="307316"/>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Justificación</a:t>
            </a:r>
            <a:endParaRPr sz="1500">
              <a:solidFill>
                <a:srgbClr val="38AA00"/>
              </a:solidFill>
            </a:endParaRPr>
          </a:p>
        </p:txBody>
      </p:sp>
      <p:sp>
        <p:nvSpPr>
          <p:cNvPr id="149" name="Google Shape;149;p3"/>
          <p:cNvSpPr txBox="1"/>
          <p:nvPr/>
        </p:nvSpPr>
        <p:spPr bwMode="auto">
          <a:xfrm flipH="0" flipV="0">
            <a:off x="1664773" y="2245612"/>
            <a:ext cx="526500" cy="779824"/>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b="0" i="0" u="none" strike="noStrike" cap="none">
                <a:solidFill>
                  <a:srgbClr val="000000"/>
                </a:solidFill>
                <a:latin typeface="Calibri"/>
                <a:ea typeface="Calibri"/>
                <a:cs typeface="Calibri"/>
              </a:rPr>
              <a:t>1</a:t>
            </a:r>
            <a:endParaRPr sz="4800" b="0" i="0" u="none" strike="noStrike" cap="none">
              <a:solidFill>
                <a:srgbClr val="000000"/>
              </a:solidFill>
              <a:latin typeface="Calibri"/>
              <a:ea typeface="Calibri"/>
              <a:cs typeface="Calibri"/>
            </a:endParaRPr>
          </a:p>
        </p:txBody>
      </p:sp>
      <p:cxnSp>
        <p:nvCxnSpPr>
          <p:cNvPr id="150" name="Google Shape;150;p3"/>
          <p:cNvCxnSpPr>
            <a:cxnSpLocks/>
          </p:cNvCxnSpPr>
          <p:nvPr/>
        </p:nvCxnSpPr>
        <p:spPr bwMode="auto">
          <a:xfrm>
            <a:off x="1244923" y="31877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882831800" name=""/>
          <p:cNvSpPr/>
          <p:nvPr/>
        </p:nvSpPr>
        <p:spPr bwMode="auto">
          <a:xfrm flipH="0" flipV="0">
            <a:off x="9841591" y="3350769"/>
            <a:ext cx="2036696" cy="320399"/>
          </a:xfrm>
        </p:spPr>
        <p:txBody>
          <a:bodyPr rot="0" spcFirstLastPara="0" vertOverflow="overflow" horzOverflow="overflow" vert="horz" wrap="square" lIns="91440" tIns="45720" rIns="91440" bIns="45720" numCol="1" spcCol="0" rtlCol="0" fromWordArt="0" anchor="t" anchorCtr="0" forceAA="0" upright="0" compatLnSpc="1">
            <a:prstTxWarp prst="textNoShape"/>
            <a:spAutoFit/>
          </a:bodyPr>
          <a:p>
            <a:pPr>
              <a:defRPr/>
            </a:pPr>
            <a:r>
              <a:rPr sz="1500" b="0" i="0" u="none">
                <a:solidFill>
                  <a:srgbClr val="38AA00"/>
                </a:solidFill>
                <a:latin typeface="Arial"/>
                <a:ea typeface="Arial"/>
                <a:cs typeface="Arial"/>
              </a:rPr>
              <a:t>Control de Versiones</a:t>
            </a:r>
            <a:endParaRPr/>
          </a:p>
        </p:txBody>
      </p:sp>
      <p:cxnSp>
        <p:nvCxnSpPr>
          <p:cNvPr id="1010663572" name="Google Shape;126;p3"/>
          <p:cNvCxnSpPr>
            <a:cxnSpLocks/>
          </p:cNvCxnSpPr>
          <p:nvPr/>
        </p:nvCxnSpPr>
        <p:spPr bwMode="auto">
          <a:xfrm>
            <a:off x="10176839" y="3185337"/>
            <a:ext cx="1366200" cy="2399"/>
          </a:xfrm>
          <a:prstGeom prst="straightConnector1">
            <a:avLst/>
          </a:prstGeom>
          <a:noFill/>
          <a:ln w="9525" cap="flat" cmpd="sng">
            <a:solidFill>
              <a:srgbClr val="38AA00"/>
            </a:solidFill>
            <a:prstDash val="solid"/>
            <a:miter lim="800000"/>
            <a:headEnd type="none" w="sm" len="sm"/>
            <a:tailEnd type="none" w="sm" len="sm"/>
          </a:ln>
        </p:spPr>
      </p:cxnSp>
      <p:sp>
        <p:nvSpPr>
          <p:cNvPr id="187468424" name="Google Shape;125;p3"/>
          <p:cNvSpPr txBox="1"/>
          <p:nvPr/>
        </p:nvSpPr>
        <p:spPr bwMode="auto">
          <a:xfrm flipH="0" flipV="0">
            <a:off x="10596689" y="2219822"/>
            <a:ext cx="526500" cy="805614"/>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5</a:t>
            </a:r>
            <a:endParaRPr sz="4800" b="0" i="0" u="none" strike="noStrike" cap="none">
              <a:solidFill>
                <a:srgbClr val="000000"/>
              </a:solidFill>
              <a:latin typeface="Calibri"/>
              <a:ea typeface="Calibri"/>
              <a:cs typeface="Calibri"/>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55" name="Google Shape;155;p6"/>
          <p:cNvSpPr txBox="1"/>
          <p:nvPr/>
        </p:nvSpPr>
        <p:spPr bwMode="auto">
          <a:xfrm>
            <a:off x="690750" y="2636250"/>
            <a:ext cx="5459100" cy="2970600"/>
          </a:xfrm>
          <a:prstGeom prst="rect">
            <a:avLst/>
          </a:prstGeom>
          <a:noFill/>
          <a:ln>
            <a:noFill/>
          </a:ln>
        </p:spPr>
        <p:txBody>
          <a:bodyPr spcFirstLastPara="1" wrap="square" lIns="91425" tIns="91425" rIns="91425" bIns="91425" anchor="t" anchorCtr="0">
            <a:spAutoFit/>
          </a:bodyPr>
          <a:lstStyle/>
          <a:p>
            <a:pPr marL="0" lvl="0" indent="0" algn="l">
              <a:lnSpc>
                <a:spcPct val="150000"/>
              </a:lnSpc>
              <a:spcBef>
                <a:spcPts val="1200"/>
              </a:spcBef>
              <a:spcAft>
                <a:spcPts val="0"/>
              </a:spcAft>
              <a:buClr>
                <a:schemeClr val="dk1"/>
              </a:buClr>
              <a:buSzPts val="1100"/>
              <a:buFont typeface="Arial"/>
              <a:buNone/>
              <a:defRPr/>
            </a:pPr>
            <a:r>
              <a:rPr lang="es-CO"/>
              <a:t>El bar DisruptivoClub se encuentra ubicado en la localidad de Chapinero y se especializa en la preparación de bebidas gastronómicas.</a:t>
            </a:r>
            <a:endParaRPr/>
          </a:p>
          <a:p>
            <a:pPr marL="0" lvl="0" indent="0" algn="l">
              <a:lnSpc>
                <a:spcPct val="150000"/>
              </a:lnSpc>
              <a:spcBef>
                <a:spcPts val="1200"/>
              </a:spcBef>
              <a:spcAft>
                <a:spcPts val="0"/>
              </a:spcAft>
              <a:buClr>
                <a:schemeClr val="dk1"/>
              </a:buClr>
              <a:buSzPts val="1100"/>
              <a:buFont typeface="Arial"/>
              <a:buNone/>
              <a:defRPr/>
            </a:pPr>
            <a:r>
              <a:rPr lang="es-CO"/>
              <a:t> A través de una entrevista realizada al propietario, se identificaron oportunidades para mejorar el servicio y la experiencia de los usuarios mediante la implementación de un sistema de visualización para el establecimiento.</a:t>
            </a:r>
            <a:endParaRPr sz="1200">
              <a:solidFill>
                <a:schemeClr val="dk1"/>
              </a:solidFill>
              <a:highlight>
                <a:schemeClr val="lt1"/>
              </a:highlight>
            </a:endParaRPr>
          </a:p>
          <a:p>
            <a:pPr marL="0" marR="0" lvl="0" indent="0" algn="l">
              <a:lnSpc>
                <a:spcPct val="150000"/>
              </a:lnSpc>
              <a:spcBef>
                <a:spcPts val="1200"/>
              </a:spcBef>
              <a:spcAft>
                <a:spcPts val="0"/>
              </a:spcAft>
              <a:buClr>
                <a:srgbClr val="000000"/>
              </a:buClr>
              <a:buSzPts val="1400"/>
              <a:buFont typeface="Arial"/>
              <a:buNone/>
              <a:defRPr/>
            </a:pPr>
            <a:endParaRPr/>
          </a:p>
        </p:txBody>
      </p:sp>
      <p:sp>
        <p:nvSpPr>
          <p:cNvPr id="156" name="Google Shape;156;p6"/>
          <p:cNvSpPr txBox="1"/>
          <p:nvPr/>
        </p:nvSpPr>
        <p:spPr bwMode="auto">
          <a:xfrm>
            <a:off x="0" y="0"/>
            <a:ext cx="3000000" cy="354000"/>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1100"/>
              <a:buFont typeface="Arial"/>
              <a:buNone/>
              <a:defRPr/>
            </a:pPr>
            <a:r>
              <a:rPr lang="es-CO" sz="1100" b="1" i="0" u="none" strike="noStrike" cap="none">
                <a:solidFill>
                  <a:srgbClr val="FFFFFF"/>
                </a:solidFill>
                <a:latin typeface="Arial"/>
                <a:ea typeface="Arial"/>
                <a:cs typeface="Arial"/>
              </a:rPr>
              <a:t>Problema</a:t>
            </a:r>
            <a:endParaRPr sz="1400" b="0" i="0" u="none" strike="noStrike" cap="none">
              <a:solidFill>
                <a:srgbClr val="000000"/>
              </a:solidFill>
              <a:latin typeface="Arial"/>
              <a:ea typeface="Arial"/>
              <a:cs typeface="Arial"/>
            </a:endParaRPr>
          </a:p>
        </p:txBody>
      </p:sp>
      <p:sp>
        <p:nvSpPr>
          <p:cNvPr id="157" name="Google Shape;157;p6"/>
          <p:cNvSpPr txBox="1"/>
          <p:nvPr/>
        </p:nvSpPr>
        <p:spPr bwMode="auto">
          <a:xfrm>
            <a:off x="690750" y="263525"/>
            <a:ext cx="4796100" cy="1182000"/>
          </a:xfrm>
          <a:prstGeom prst="rect">
            <a:avLst/>
          </a:prstGeom>
          <a:noFill/>
          <a:ln>
            <a:noFill/>
          </a:ln>
        </p:spPr>
        <p:txBody>
          <a:bodyPr spcFirstLastPara="1" wrap="square" lIns="91425" tIns="91425" rIns="91425" bIns="91425" anchor="t" anchorCtr="0">
            <a:spAutoFit/>
          </a:bodyPr>
          <a:lstStyle/>
          <a:p>
            <a:pPr marL="0" marR="0" lvl="0" indent="0" algn="l">
              <a:lnSpc>
                <a:spcPct val="90000"/>
              </a:lnSpc>
              <a:spcBef>
                <a:spcPts val="0"/>
              </a:spcBef>
              <a:spcAft>
                <a:spcPts val="0"/>
              </a:spcAft>
              <a:buClr>
                <a:srgbClr val="000000"/>
              </a:buClr>
              <a:buSzPts val="3600"/>
              <a:buFont typeface="Arial"/>
              <a:buNone/>
              <a:defRPr/>
            </a:pPr>
            <a:r>
              <a:rPr lang="es-CO" sz="3600">
                <a:solidFill>
                  <a:srgbClr val="38AA00"/>
                </a:solidFill>
              </a:rPr>
              <a:t>Planteamiento</a:t>
            </a:r>
            <a:r>
              <a:rPr lang="es-CO" sz="3600">
                <a:solidFill>
                  <a:srgbClr val="38AA00"/>
                </a:solidFill>
              </a:rPr>
              <a:t> del </a:t>
            </a:r>
            <a:endParaRPr sz="3600">
              <a:solidFill>
                <a:srgbClr val="38AA00"/>
              </a:solidFill>
            </a:endParaRPr>
          </a:p>
          <a:p>
            <a:pPr marL="0" marR="0" lvl="0" indent="0" algn="l">
              <a:lnSpc>
                <a:spcPct val="90000"/>
              </a:lnSpc>
              <a:spcBef>
                <a:spcPts val="0"/>
              </a:spcBef>
              <a:spcAft>
                <a:spcPts val="0"/>
              </a:spcAft>
              <a:buClr>
                <a:srgbClr val="000000"/>
              </a:buClr>
              <a:buSzPts val="3600"/>
              <a:buFont typeface="Arial"/>
              <a:buNone/>
              <a:defRPr/>
            </a:pPr>
            <a:r>
              <a:rPr lang="es-CO" sz="3600">
                <a:solidFill>
                  <a:srgbClr val="38AA00"/>
                </a:solidFill>
              </a:rPr>
              <a:t>problema</a:t>
            </a:r>
            <a:endParaRPr sz="3600">
              <a:solidFill>
                <a:srgbClr val="38AA00"/>
              </a:solidFill>
            </a:endParaRPr>
          </a:p>
        </p:txBody>
      </p:sp>
      <p:pic>
        <p:nvPicPr>
          <p:cNvPr id="158" name="Google Shape;158;p6"/>
          <p:cNvPicPr/>
          <p:nvPr/>
        </p:nvPicPr>
        <p:blipFill>
          <a:blip r:embed="rId4">
            <a:alphaModFix/>
          </a:blip>
          <a:srcRect l="0" t="0" r="0" b="0"/>
          <a:stretch/>
        </p:blipFill>
        <p:spPr bwMode="auto">
          <a:xfrm>
            <a:off x="7389174" y="2057949"/>
            <a:ext cx="3927575" cy="2514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63" name="Google Shape;163;g1f5331a6543_1_3"/>
          <p:cNvSpPr txBox="1"/>
          <p:nvPr/>
        </p:nvSpPr>
        <p:spPr bwMode="auto">
          <a:xfrm>
            <a:off x="690750" y="2636250"/>
            <a:ext cx="5459100" cy="1677600"/>
          </a:xfrm>
          <a:prstGeom prst="rect">
            <a:avLst/>
          </a:prstGeom>
          <a:noFill/>
          <a:ln>
            <a:noFill/>
          </a:ln>
        </p:spPr>
        <p:txBody>
          <a:bodyPr spcFirstLastPara="1" wrap="square" lIns="91425" tIns="91425" rIns="91425" bIns="91425" anchor="t" anchorCtr="0">
            <a:spAutoFit/>
          </a:bodyPr>
          <a:lstStyle/>
          <a:p>
            <a:pPr marL="0" lvl="0" indent="0" algn="l">
              <a:lnSpc>
                <a:spcPct val="150000"/>
              </a:lnSpc>
              <a:spcBef>
                <a:spcPts val="1200"/>
              </a:spcBef>
              <a:spcAft>
                <a:spcPts val="0"/>
              </a:spcAft>
              <a:buClr>
                <a:schemeClr val="dk1"/>
              </a:buClr>
              <a:buSzPts val="1100"/>
              <a:buFont typeface="Arial"/>
              <a:buNone/>
              <a:defRPr/>
            </a:pPr>
            <a:endParaRPr/>
          </a:p>
          <a:p>
            <a:pPr marL="0" lvl="0" indent="0" algn="l">
              <a:lnSpc>
                <a:spcPct val="150000"/>
              </a:lnSpc>
              <a:spcBef>
                <a:spcPts val="1200"/>
              </a:spcBef>
              <a:spcAft>
                <a:spcPts val="0"/>
              </a:spcAft>
              <a:buClr>
                <a:schemeClr val="dk1"/>
              </a:buClr>
              <a:buSzPts val="1100"/>
              <a:buFont typeface="Arial"/>
              <a:buNone/>
              <a:defRPr/>
            </a:pPr>
            <a:r>
              <a:rPr lang="es-CO">
                <a:solidFill>
                  <a:srgbClr val="0D0D0D"/>
                </a:solidFill>
                <a:highlight>
                  <a:srgbClr val="FFFFFF"/>
                </a:highlight>
                <a:latin typeface="Roboto"/>
                <a:ea typeface="Roboto"/>
                <a:cs typeface="Roboto"/>
              </a:rPr>
              <a:t>¿Cómo se podría optimizar la experiencia de los clientes al ordenar en bares mediante un sistema de visualización de un menú digital?</a:t>
            </a:r>
            <a:endParaRPr>
              <a:solidFill>
                <a:srgbClr val="0D0D0D"/>
              </a:solidFill>
              <a:highlight>
                <a:srgbClr val="FFFFFF"/>
              </a:highlight>
              <a:latin typeface="Roboto"/>
              <a:ea typeface="Roboto"/>
              <a:cs typeface="Roboto"/>
            </a:endParaRPr>
          </a:p>
          <a:p>
            <a:pPr marL="0" marR="0" lvl="0" indent="0" algn="l">
              <a:lnSpc>
                <a:spcPct val="150000"/>
              </a:lnSpc>
              <a:spcBef>
                <a:spcPts val="1200"/>
              </a:spcBef>
              <a:spcAft>
                <a:spcPts val="0"/>
              </a:spcAft>
              <a:buClr>
                <a:srgbClr val="000000"/>
              </a:buClr>
              <a:buSzPts val="1400"/>
              <a:buFont typeface="Arial"/>
              <a:buNone/>
              <a:defRPr/>
            </a:pPr>
            <a:endParaRPr/>
          </a:p>
        </p:txBody>
      </p:sp>
      <p:sp>
        <p:nvSpPr>
          <p:cNvPr id="164" name="Google Shape;164;g1f5331a6543_1_3"/>
          <p:cNvSpPr txBox="1"/>
          <p:nvPr/>
        </p:nvSpPr>
        <p:spPr bwMode="auto">
          <a:xfrm>
            <a:off x="0" y="0"/>
            <a:ext cx="3000000" cy="354000"/>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1100"/>
              <a:buFont typeface="Arial"/>
              <a:buNone/>
              <a:defRPr/>
            </a:pPr>
            <a:r>
              <a:rPr lang="es-CO" sz="1100" b="1" i="0" u="none" strike="noStrike" cap="none">
                <a:solidFill>
                  <a:srgbClr val="FFFFFF"/>
                </a:solidFill>
                <a:latin typeface="Arial"/>
                <a:ea typeface="Arial"/>
                <a:cs typeface="Arial"/>
              </a:rPr>
              <a:t>Problema</a:t>
            </a:r>
            <a:endParaRPr sz="1400" b="0" i="0" u="none" strike="noStrike" cap="none">
              <a:solidFill>
                <a:srgbClr val="000000"/>
              </a:solidFill>
              <a:latin typeface="Arial"/>
              <a:ea typeface="Arial"/>
              <a:cs typeface="Arial"/>
            </a:endParaRPr>
          </a:p>
        </p:txBody>
      </p:sp>
      <p:sp>
        <p:nvSpPr>
          <p:cNvPr id="165" name="Google Shape;165;g1f5331a6543_1_3"/>
          <p:cNvSpPr txBox="1"/>
          <p:nvPr/>
        </p:nvSpPr>
        <p:spPr bwMode="auto">
          <a:xfrm>
            <a:off x="690750" y="263525"/>
            <a:ext cx="4796100" cy="683400"/>
          </a:xfrm>
          <a:prstGeom prst="rect">
            <a:avLst/>
          </a:prstGeom>
          <a:noFill/>
          <a:ln>
            <a:noFill/>
          </a:ln>
        </p:spPr>
        <p:txBody>
          <a:bodyPr spcFirstLastPara="1" wrap="square" lIns="91425" tIns="91425" rIns="91425" bIns="91425" anchor="t" anchorCtr="0">
            <a:spAutoFit/>
          </a:bodyPr>
          <a:lstStyle/>
          <a:p>
            <a:pPr marL="0" marR="0" lvl="0" indent="0" algn="l">
              <a:lnSpc>
                <a:spcPct val="90000"/>
              </a:lnSpc>
              <a:spcBef>
                <a:spcPts val="0"/>
              </a:spcBef>
              <a:spcAft>
                <a:spcPts val="0"/>
              </a:spcAft>
              <a:buClr>
                <a:srgbClr val="000000"/>
              </a:buClr>
              <a:buSzPts val="3600"/>
              <a:buFont typeface="Arial"/>
              <a:buNone/>
              <a:defRPr/>
            </a:pPr>
            <a:r>
              <a:rPr lang="es-CO" sz="3600">
                <a:solidFill>
                  <a:srgbClr val="38AA00"/>
                </a:solidFill>
              </a:rPr>
              <a:t>Pregunta problema</a:t>
            </a:r>
            <a:endParaRPr sz="3600" b="0" i="0" u="none" strike="noStrike" cap="none">
              <a:solidFill>
                <a:srgbClr val="38AA00"/>
              </a:solidFill>
              <a:latin typeface="Arial"/>
              <a:ea typeface="Arial"/>
              <a:cs typeface="Arial"/>
            </a:endParaRPr>
          </a:p>
        </p:txBody>
      </p:sp>
      <p:pic>
        <p:nvPicPr>
          <p:cNvPr id="166" name="Google Shape;166;g1f5331a6543_1_3"/>
          <p:cNvPicPr/>
          <p:nvPr/>
        </p:nvPicPr>
        <p:blipFill>
          <a:blip r:embed="rId4">
            <a:alphaModFix/>
          </a:blip>
          <a:srcRect l="0" t="0" r="0" b="0"/>
          <a:stretch/>
        </p:blipFill>
        <p:spPr bwMode="auto">
          <a:xfrm>
            <a:off x="7389174" y="2057949"/>
            <a:ext cx="3927575" cy="2514800"/>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71" name="Google Shape;171;p4"/>
          <p:cNvSpPr txBox="1"/>
          <p:nvPr/>
        </p:nvSpPr>
        <p:spPr bwMode="auto">
          <a:xfrm>
            <a:off x="837049" y="569300"/>
            <a:ext cx="5832300" cy="676500"/>
          </a:xfrm>
          <a:prstGeom prst="rect">
            <a:avLst/>
          </a:prstGeom>
          <a:noFill/>
          <a:ln>
            <a:noFill/>
          </a:ln>
        </p:spPr>
        <p:txBody>
          <a:bodyPr spcFirstLastPara="1" wrap="square" lIns="91425" tIns="45700" rIns="91425" bIns="45700"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4400" b="0" i="0" u="none" strike="noStrike" cap="none">
                <a:solidFill>
                  <a:srgbClr val="38AA00"/>
                </a:solidFill>
                <a:latin typeface="Arial"/>
                <a:ea typeface="Arial"/>
                <a:cs typeface="Arial"/>
              </a:rPr>
              <a:t>Objetivo general </a:t>
            </a:r>
            <a:endParaRPr sz="1400" b="0" i="0" u="none" strike="noStrike" cap="none">
              <a:solidFill>
                <a:srgbClr val="000000"/>
              </a:solidFill>
              <a:latin typeface="Arial"/>
              <a:ea typeface="Arial"/>
              <a:cs typeface="Arial"/>
            </a:endParaRPr>
          </a:p>
        </p:txBody>
      </p:sp>
      <p:sp>
        <p:nvSpPr>
          <p:cNvPr id="172" name="Google Shape;172;p4"/>
          <p:cNvSpPr txBox="1"/>
          <p:nvPr/>
        </p:nvSpPr>
        <p:spPr bwMode="auto">
          <a:xfrm>
            <a:off x="9128950" y="4060650"/>
            <a:ext cx="1413600" cy="676500"/>
          </a:xfrm>
          <a:prstGeom prst="rect">
            <a:avLst/>
          </a:prstGeom>
          <a:noFill/>
          <a:ln>
            <a:noFill/>
          </a:ln>
        </p:spPr>
        <p:txBody>
          <a:bodyPr spcFirstLastPara="1" wrap="square" lIns="91425" tIns="91425" rIns="91425" bIns="91425" anchor="t" anchorCtr="0">
            <a:noAutofit/>
          </a:bodyPr>
          <a:lstStyle/>
          <a:p>
            <a:pPr marL="0" marR="0" lvl="0" indent="0" algn="l">
              <a:lnSpc>
                <a:spcPct val="100000"/>
              </a:lnSpc>
              <a:spcBef>
                <a:spcPts val="0"/>
              </a:spcBef>
              <a:spcAft>
                <a:spcPts val="0"/>
              </a:spcAft>
              <a:buClr>
                <a:srgbClr val="000000"/>
              </a:buClr>
              <a:buSzPts val="2800"/>
              <a:buFont typeface="Arial"/>
              <a:buNone/>
              <a:defRPr/>
            </a:pPr>
            <a:endParaRPr sz="2800" b="0" i="0" u="none" strike="noStrike" cap="none">
              <a:solidFill>
                <a:schemeClr val="dk1"/>
              </a:solidFill>
              <a:latin typeface="Calibri"/>
              <a:ea typeface="Calibri"/>
              <a:cs typeface="Calibri"/>
            </a:endParaRPr>
          </a:p>
        </p:txBody>
      </p:sp>
      <p:pic>
        <p:nvPicPr>
          <p:cNvPr id="173" name="Google Shape;173;p4"/>
          <p:cNvPicPr/>
          <p:nvPr/>
        </p:nvPicPr>
        <p:blipFill>
          <a:blip r:embed="rId4">
            <a:alphaModFix/>
          </a:blip>
          <a:srcRect l="0" t="0" r="0" b="0"/>
          <a:stretch/>
        </p:blipFill>
        <p:spPr bwMode="auto">
          <a:xfrm>
            <a:off x="6887250" y="1364050"/>
            <a:ext cx="4279724" cy="4279724"/>
          </a:xfrm>
          <a:prstGeom prst="rect">
            <a:avLst/>
          </a:prstGeom>
          <a:noFill/>
          <a:ln>
            <a:noFill/>
          </a:ln>
        </p:spPr>
      </p:pic>
      <p:sp>
        <p:nvSpPr>
          <p:cNvPr id="174" name="Google Shape;174;p4"/>
          <p:cNvSpPr txBox="1"/>
          <p:nvPr/>
        </p:nvSpPr>
        <p:spPr bwMode="auto">
          <a:xfrm>
            <a:off x="597325" y="2349500"/>
            <a:ext cx="5832300" cy="2462700"/>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chemeClr val="dk1"/>
              </a:buClr>
              <a:buSzPts val="1100"/>
              <a:buFont typeface="Arial"/>
              <a:buNone/>
              <a:defRPr/>
            </a:pPr>
            <a:r>
              <a:rPr lang="es-CO" sz="1300">
                <a:solidFill>
                  <a:srgbClr val="0D0D0D"/>
                </a:solidFill>
                <a:highlight>
                  <a:srgbClr val="FFFFFF"/>
                </a:highlight>
              </a:rPr>
              <a:t>Desarrollar e implementar una funcionalidad de personalización detallada de menús en la plataforma EMEN para un establecimiento específico, asegurando que refleje su identidad única mediante la carga y edición sencilla de imágenes y descripciones de productos. Los propietarios del bar podrán actualizar instantáneamente los precios y la disponibilidad de productos en su menú digital. La plataforma se adaptará a dispositivos móviles, tablets y pantallas de visualización en el bar, y se proporcionará un servicio de soporte técnico dedicado para resolver cualquier incidencia</a:t>
            </a:r>
            <a:endParaRPr sz="1300" i="0" u="none" strike="noStrike" cap="none">
              <a:solidFill>
                <a:schemeClr val="dk1"/>
              </a:solidFill>
            </a:endParaRPr>
          </a:p>
          <a:p>
            <a:pPr marL="0" marR="0" lvl="0" indent="0" algn="l">
              <a:lnSpc>
                <a:spcPct val="100000"/>
              </a:lnSpc>
              <a:spcBef>
                <a:spcPts val="0"/>
              </a:spcBef>
              <a:spcAft>
                <a:spcPts val="0"/>
              </a:spcAft>
              <a:buClr>
                <a:srgbClr val="000000"/>
              </a:buClr>
              <a:buSzPts val="1400"/>
              <a:buFont typeface="Arial"/>
              <a:buNone/>
              <a:defRPr/>
            </a:pPr>
            <a:endParaRPr sz="1500" b="0" i="0" u="none" strike="noStrike" cap="none">
              <a:solidFill>
                <a:schemeClr val="dk1"/>
              </a:solidFill>
              <a:latin typeface="Arial"/>
              <a:ea typeface="Arial"/>
              <a:cs typeface="Arial"/>
            </a:endParaRPr>
          </a:p>
          <a:p>
            <a:pPr marL="0" marR="0" lvl="0" indent="0" algn="l">
              <a:lnSpc>
                <a:spcPct val="100000"/>
              </a:lnSpc>
              <a:spcBef>
                <a:spcPts val="0"/>
              </a:spcBef>
              <a:spcAft>
                <a:spcPts val="0"/>
              </a:spcAft>
              <a:buClr>
                <a:schemeClr val="dk1"/>
              </a:buClr>
              <a:buSzPts val="1100"/>
              <a:buFont typeface="Arial"/>
              <a:buNone/>
              <a:defRPr/>
            </a:pPr>
            <a:endParaRPr sz="1500" b="0" i="0" u="none" strike="noStrike" cap="none">
              <a:solidFill>
                <a:schemeClr val="dk1"/>
              </a:solidFill>
              <a:latin typeface="Arial"/>
              <a:ea typeface="Arial"/>
              <a:cs typeface="Arial"/>
            </a:endParaRPr>
          </a:p>
          <a:p>
            <a:pPr marL="0" marR="0" lvl="0" indent="0" algn="l">
              <a:lnSpc>
                <a:spcPct val="100000"/>
              </a:lnSpc>
              <a:spcBef>
                <a:spcPts val="0"/>
              </a:spcBef>
              <a:spcAft>
                <a:spcPts val="0"/>
              </a:spcAft>
              <a:buClr>
                <a:srgbClr val="000000"/>
              </a:buClr>
              <a:buSzPts val="1400"/>
              <a:buFont typeface="Arial"/>
              <a:buNone/>
              <a:defRPr/>
            </a:pPr>
            <a:endParaRPr sz="1400" b="0" i="0" u="none" strike="noStrike" cap="none">
              <a:solidFill>
                <a:schemeClr val="dk1"/>
              </a:solidFill>
              <a:latin typeface="Arial"/>
              <a:ea typeface="Arial"/>
              <a:cs typeface="Arial"/>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79" name="Google Shape;179;p5"/>
          <p:cNvSpPr txBox="1"/>
          <p:nvPr/>
        </p:nvSpPr>
        <p:spPr bwMode="auto">
          <a:xfrm>
            <a:off x="882450" y="1731575"/>
            <a:ext cx="5193600" cy="599400"/>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defRPr/>
            </a:pPr>
            <a:endParaRPr sz="1300">
              <a:solidFill>
                <a:srgbClr val="0D0D0D"/>
              </a:solidFill>
              <a:highlight>
                <a:srgbClr val="FFFFFF"/>
              </a:highlight>
            </a:endParaRPr>
          </a:p>
          <a:p>
            <a:pPr marL="457200" lvl="0" indent="0" algn="l">
              <a:lnSpc>
                <a:spcPct val="114999"/>
              </a:lnSpc>
              <a:spcBef>
                <a:spcPts val="0"/>
              </a:spcBef>
              <a:spcAft>
                <a:spcPts val="0"/>
              </a:spcAft>
              <a:buNone/>
              <a:defRPr/>
            </a:pPr>
            <a:endParaRPr sz="1200">
              <a:solidFill>
                <a:srgbClr val="0D0D0D"/>
              </a:solidFill>
              <a:highlight>
                <a:srgbClr val="FFFFFF"/>
              </a:highlight>
              <a:latin typeface="Roboto"/>
              <a:ea typeface="Roboto"/>
              <a:cs typeface="Roboto"/>
            </a:endParaRPr>
          </a:p>
        </p:txBody>
      </p:sp>
      <p:sp>
        <p:nvSpPr>
          <p:cNvPr id="180" name="Google Shape;180;p5"/>
          <p:cNvSpPr txBox="1"/>
          <p:nvPr/>
        </p:nvSpPr>
        <p:spPr bwMode="auto">
          <a:xfrm>
            <a:off x="2422725" y="560075"/>
            <a:ext cx="6812399" cy="794100"/>
          </a:xfrm>
          <a:prstGeom prst="rect">
            <a:avLst/>
          </a:prstGeom>
          <a:noFill/>
          <a:ln>
            <a:noFill/>
          </a:ln>
        </p:spPr>
        <p:txBody>
          <a:bodyPr spcFirstLastPara="1" wrap="square" lIns="91425" tIns="91425" rIns="91425" bIns="91425" anchor="t" anchorCtr="0">
            <a:spAutoFit/>
          </a:bodyPr>
          <a:lstStyle/>
          <a:p>
            <a:pPr marL="0" marR="0" lvl="0" indent="0" algn="ctr">
              <a:lnSpc>
                <a:spcPct val="90000"/>
              </a:lnSpc>
              <a:spcBef>
                <a:spcPts val="0"/>
              </a:spcBef>
              <a:spcAft>
                <a:spcPts val="0"/>
              </a:spcAft>
              <a:buClr>
                <a:srgbClr val="000000"/>
              </a:buClr>
              <a:buSzPts val="4400"/>
              <a:buFont typeface="Arial"/>
              <a:buNone/>
              <a:defRPr/>
            </a:pPr>
            <a:r>
              <a:rPr lang="es-CO" sz="4400" b="0" i="0" u="none" strike="noStrike" cap="none">
                <a:solidFill>
                  <a:srgbClr val="38AA00"/>
                </a:solidFill>
                <a:latin typeface="Arial"/>
                <a:ea typeface="Arial"/>
                <a:cs typeface="Arial"/>
              </a:rPr>
              <a:t>Objetivos específicos</a:t>
            </a:r>
            <a:endParaRPr sz="4400" b="0" i="0" u="none" strike="noStrike" cap="none">
              <a:solidFill>
                <a:srgbClr val="000000"/>
              </a:solidFill>
              <a:latin typeface="Arial"/>
              <a:ea typeface="Arial"/>
              <a:cs typeface="Arial"/>
            </a:endParaRPr>
          </a:p>
        </p:txBody>
      </p:sp>
      <p:pic>
        <p:nvPicPr>
          <p:cNvPr id="181" name="Google Shape;181;p5"/>
          <p:cNvPicPr/>
          <p:nvPr/>
        </p:nvPicPr>
        <p:blipFill>
          <a:blip r:embed="rId4">
            <a:alphaModFix/>
          </a:blip>
          <a:srcRect l="0" t="0" r="0" b="0"/>
          <a:stretch/>
        </p:blipFill>
        <p:spPr bwMode="auto">
          <a:xfrm>
            <a:off x="5880500" y="1652474"/>
            <a:ext cx="5554800" cy="3751900"/>
          </a:xfrm>
          <a:prstGeom prst="rect">
            <a:avLst/>
          </a:prstGeom>
          <a:noFill/>
          <a:ln>
            <a:noFill/>
          </a:ln>
        </p:spPr>
      </p:pic>
      <p:sp>
        <p:nvSpPr>
          <p:cNvPr id="182" name="Google Shape;182;p5"/>
          <p:cNvSpPr txBox="1"/>
          <p:nvPr/>
        </p:nvSpPr>
        <p:spPr bwMode="auto">
          <a:xfrm>
            <a:off x="615250" y="1878875"/>
            <a:ext cx="4964100" cy="3786600"/>
          </a:xfrm>
          <a:prstGeom prst="rect">
            <a:avLst/>
          </a:prstGeom>
          <a:noFill/>
          <a:ln>
            <a:noFill/>
          </a:ln>
        </p:spPr>
        <p:txBody>
          <a:bodyPr spcFirstLastPara="1" wrap="square" lIns="91425" tIns="91425" rIns="91425" bIns="91425" anchor="t" anchorCtr="0">
            <a:spAutoFit/>
          </a:bodyPr>
          <a:lstStyle/>
          <a:p>
            <a:pPr marL="0" lvl="0" indent="0" algn="l">
              <a:spcBef>
                <a:spcPts val="0"/>
              </a:spcBef>
              <a:spcAft>
                <a:spcPts val="0"/>
              </a:spcAft>
              <a:buNone/>
              <a:defRPr/>
            </a:pPr>
            <a:r>
              <a:rPr lang="es-CO" sz="1300">
                <a:solidFill>
                  <a:srgbClr val="222222"/>
                </a:solidFill>
                <a:highlight>
                  <a:srgbClr val="FFFFFF"/>
                </a:highlight>
              </a:rPr>
              <a:t>*</a:t>
            </a:r>
            <a:r>
              <a:rPr lang="es-CO" sz="1300">
                <a:solidFill>
                  <a:srgbClr val="222222"/>
                </a:solidFill>
                <a:highlight>
                  <a:srgbClr val="FFFFFF"/>
                </a:highlight>
              </a:rPr>
              <a:t> Organizar el menú de forma intuitiva, con opciones de desplazamiento suave y rápida para explorar los elementos del menú.</a:t>
            </a:r>
            <a:endParaRPr sz="1300">
              <a:solidFill>
                <a:srgbClr val="222222"/>
              </a:solidFill>
              <a:highlight>
                <a:srgbClr val="FFFFFF"/>
              </a:highlight>
            </a:endParaRPr>
          </a:p>
          <a:p>
            <a:pPr marL="0" lvl="0" indent="0" algn="l">
              <a:spcBef>
                <a:spcPts val="0"/>
              </a:spcBef>
              <a:spcAft>
                <a:spcPts val="0"/>
              </a:spcAft>
              <a:buNone/>
              <a:defRPr/>
            </a:pPr>
            <a:endParaRPr sz="1300">
              <a:solidFill>
                <a:srgbClr val="222222"/>
              </a:solidFill>
              <a:highlight>
                <a:srgbClr val="FFFFFF"/>
              </a:highlight>
            </a:endParaRPr>
          </a:p>
          <a:p>
            <a:pPr marL="0" lvl="0" indent="0" algn="l">
              <a:spcBef>
                <a:spcPts val="0"/>
              </a:spcBef>
              <a:spcAft>
                <a:spcPts val="0"/>
              </a:spcAft>
              <a:buNone/>
              <a:defRPr/>
            </a:pPr>
            <a:r>
              <a:rPr lang="es-CO" sz="1300">
                <a:solidFill>
                  <a:srgbClr val="222222"/>
                </a:solidFill>
                <a:highlight>
                  <a:srgbClr val="FFFFFF"/>
                </a:highlight>
              </a:rPr>
              <a:t>*  Presentar imágenes de alta calidad de cada elemento del menú para aumentar el atractivo visual.</a:t>
            </a:r>
            <a:endParaRPr sz="1300">
              <a:solidFill>
                <a:srgbClr val="222222"/>
              </a:solidFill>
              <a:highlight>
                <a:srgbClr val="FFFFFF"/>
              </a:highlight>
            </a:endParaRPr>
          </a:p>
          <a:p>
            <a:pPr marL="0" lvl="0" indent="0" algn="l">
              <a:spcBef>
                <a:spcPts val="0"/>
              </a:spcBef>
              <a:spcAft>
                <a:spcPts val="0"/>
              </a:spcAft>
              <a:buNone/>
              <a:defRPr/>
            </a:pPr>
            <a:endParaRPr sz="1300">
              <a:solidFill>
                <a:srgbClr val="222222"/>
              </a:solidFill>
              <a:highlight>
                <a:srgbClr val="FFFFFF"/>
              </a:highlight>
            </a:endParaRPr>
          </a:p>
          <a:p>
            <a:pPr marL="0" lvl="0" indent="0" algn="l">
              <a:spcBef>
                <a:spcPts val="0"/>
              </a:spcBef>
              <a:spcAft>
                <a:spcPts val="0"/>
              </a:spcAft>
              <a:buNone/>
              <a:defRPr/>
            </a:pPr>
            <a:r>
              <a:rPr lang="es-CO" sz="1300">
                <a:solidFill>
                  <a:srgbClr val="222222"/>
                </a:solidFill>
                <a:highlight>
                  <a:srgbClr val="FFFFFF"/>
                </a:highlight>
              </a:rPr>
              <a:t>* Ofrecer descripciones detalladas y atractivas de los platos, incluyendo ingredientes, preparación y presentación.</a:t>
            </a:r>
            <a:endParaRPr sz="1300">
              <a:solidFill>
                <a:srgbClr val="222222"/>
              </a:solidFill>
              <a:highlight>
                <a:srgbClr val="FFFFFF"/>
              </a:highlight>
            </a:endParaRPr>
          </a:p>
          <a:p>
            <a:pPr marL="0" lvl="0" indent="0" algn="l">
              <a:spcBef>
                <a:spcPts val="0"/>
              </a:spcBef>
              <a:spcAft>
                <a:spcPts val="0"/>
              </a:spcAft>
              <a:buNone/>
              <a:defRPr/>
            </a:pPr>
            <a:endParaRPr sz="1300">
              <a:solidFill>
                <a:srgbClr val="222222"/>
              </a:solidFill>
              <a:highlight>
                <a:srgbClr val="FFFFFF"/>
              </a:highlight>
            </a:endParaRPr>
          </a:p>
          <a:p>
            <a:pPr marL="0" lvl="0" indent="0" algn="l">
              <a:spcBef>
                <a:spcPts val="0"/>
              </a:spcBef>
              <a:spcAft>
                <a:spcPts val="0"/>
              </a:spcAft>
              <a:buNone/>
              <a:defRPr/>
            </a:pPr>
            <a:r>
              <a:rPr lang="es-CO" sz="1300">
                <a:solidFill>
                  <a:srgbClr val="222222"/>
                </a:solidFill>
                <a:highlight>
                  <a:srgbClr val="FFFFFF"/>
                </a:highlight>
              </a:rPr>
              <a:t>* Proporcionar información sobre alérgenos e ingredientes potencialmente problemáticos para ayudar a los clientes a tomar decisiones informadas.</a:t>
            </a:r>
            <a:endParaRPr sz="1300">
              <a:solidFill>
                <a:srgbClr val="222222"/>
              </a:solidFill>
              <a:highlight>
                <a:srgbClr val="FFFFFF"/>
              </a:highlight>
            </a:endParaRPr>
          </a:p>
          <a:p>
            <a:pPr marL="0" lvl="0" indent="0" algn="l">
              <a:spcBef>
                <a:spcPts val="0"/>
              </a:spcBef>
              <a:spcAft>
                <a:spcPts val="0"/>
              </a:spcAft>
              <a:buNone/>
              <a:defRPr/>
            </a:pPr>
            <a:endParaRPr sz="1300">
              <a:solidFill>
                <a:srgbClr val="222222"/>
              </a:solidFill>
              <a:highlight>
                <a:srgbClr val="FFFFFF"/>
              </a:highlight>
            </a:endParaRPr>
          </a:p>
          <a:p>
            <a:pPr marL="0" lvl="0" indent="0" algn="l">
              <a:spcBef>
                <a:spcPts val="0"/>
              </a:spcBef>
              <a:spcAft>
                <a:spcPts val="0"/>
              </a:spcAft>
              <a:buNone/>
              <a:defRPr/>
            </a:pPr>
            <a:r>
              <a:rPr lang="es-CO" sz="1300">
                <a:solidFill>
                  <a:srgbClr val="222222"/>
                </a:solidFill>
                <a:highlight>
                  <a:srgbClr val="FFFFFF"/>
                </a:highlight>
              </a:rPr>
              <a:t>*  Integrar un sistema de búsqueda para que los usuarios puedan encontrar rápidamente elementos específicos en el menú.</a:t>
            </a:r>
            <a:endParaRPr sz="1300">
              <a:solidFill>
                <a:srgbClr val="222222"/>
              </a:solidFill>
              <a:highlight>
                <a:srgbClr val="FFFFFF"/>
              </a:highlight>
            </a:endParaRPr>
          </a:p>
          <a:p>
            <a:pPr marL="0" lvl="0" indent="0" algn="l">
              <a:spcBef>
                <a:spcPts val="0"/>
              </a:spcBef>
              <a:spcAft>
                <a:spcPts val="0"/>
              </a:spcAft>
              <a:buNone/>
              <a:defRPr/>
            </a:pPr>
            <a:endParaRPr sz="1300">
              <a:solidFill>
                <a:srgbClr val="222222"/>
              </a:solidFill>
              <a:highlight>
                <a:srgbClr val="FFFFFF"/>
              </a:highlight>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bg>
      <p:bgPr shadeToTitle="0">
        <a:blipFill>
          <a:blip r:embed="rId3">
            <a:alphaModFix/>
          </a:blip>
          <a:stretch/>
        </a:blipFill>
      </p:bgPr>
    </p:bg>
    <p:spTree>
      <p:nvGrpSpPr>
        <p:cNvPr id="1" name=""/>
        <p:cNvGrpSpPr/>
        <p:nvPr/>
      </p:nvGrpSpPr>
      <p:grpSpPr bwMode="auto">
        <a:xfrm>
          <a:off x="0" y="0"/>
          <a:ext cx="0" cy="0"/>
          <a:chOff x="0" y="0"/>
          <a:chExt cx="0" cy="0"/>
        </a:xfrm>
      </p:grpSpPr>
      <p:sp>
        <p:nvSpPr>
          <p:cNvPr id="194" name="Google Shape;194;p8"/>
          <p:cNvSpPr txBox="1"/>
          <p:nvPr/>
        </p:nvSpPr>
        <p:spPr bwMode="auto">
          <a:xfrm>
            <a:off x="705650" y="1935900"/>
            <a:ext cx="6944700" cy="3032400"/>
          </a:xfrm>
          <a:prstGeom prst="rect">
            <a:avLst/>
          </a:prstGeom>
          <a:noFill/>
          <a:ln>
            <a:noFill/>
          </a:ln>
        </p:spPr>
        <p:txBody>
          <a:bodyPr spcFirstLastPara="1" wrap="square" lIns="91425" tIns="91425" rIns="91425" bIns="91425" anchor="t" anchorCtr="0">
            <a:spAutoFit/>
          </a:bodyPr>
          <a:lstStyle/>
          <a:p>
            <a:pPr marL="0" marR="0" lvl="0" indent="0" algn="l">
              <a:lnSpc>
                <a:spcPct val="114999"/>
              </a:lnSpc>
              <a:spcBef>
                <a:spcPts val="1200"/>
              </a:spcBef>
              <a:spcAft>
                <a:spcPts val="0"/>
              </a:spcAft>
              <a:buClr>
                <a:schemeClr val="dk1"/>
              </a:buClr>
              <a:buSzPts val="1100"/>
              <a:buFont typeface="Arial"/>
              <a:buNone/>
              <a:defRPr/>
            </a:pPr>
            <a:r>
              <a:rPr lang="es-CO" sz="1400" b="0" i="0" u="none" strike="noStrike" cap="none">
                <a:solidFill>
                  <a:srgbClr val="000000"/>
                </a:solidFill>
                <a:latin typeface="Arial"/>
                <a:ea typeface="Arial"/>
                <a:cs typeface="Arial"/>
              </a:rPr>
              <a:t>En el contexto altamente competitivo de la industria de bares, la creación de un menú digital se erige como una estrategia esencial para ofrecer una experiencia gastronómica distintiva y sobresaliente a los clientes. La combinación de un diseño atractivo con una funcionalidad interactiva se vuelve crucial para destacarse en este entorno altamente disputado. Por lo tanto, la elaboración de un menú digital bien diseñado y altamente interactivo se presenta como un factor determinante para alcanzar el éxito en este sector. Este menú digital debe ser atractivo visualmente, ofrecer una amplia gama de opciones, ser rentable y coherente con la identidad y el enfoque del establecimiento, contribuyendo así a una experiencia del cliente satisfactoria y memorable.</a:t>
            </a:r>
            <a:endParaRPr sz="1400" b="0" i="0" u="none" strike="noStrike" cap="none">
              <a:solidFill>
                <a:srgbClr val="000000"/>
              </a:solidFill>
              <a:latin typeface="Arial"/>
              <a:ea typeface="Arial"/>
              <a:cs typeface="Arial"/>
            </a:endParaRPr>
          </a:p>
          <a:p>
            <a:pPr marL="0" marR="0" lvl="0" indent="0" algn="l">
              <a:lnSpc>
                <a:spcPct val="114999"/>
              </a:lnSpc>
              <a:spcBef>
                <a:spcPts val="1200"/>
              </a:spcBef>
              <a:spcAft>
                <a:spcPts val="1200"/>
              </a:spcAft>
              <a:buClr>
                <a:srgbClr val="000000"/>
              </a:buClr>
              <a:buSzPts val="1100"/>
              <a:buFont typeface="Arial"/>
              <a:buNone/>
              <a:defRPr/>
            </a:pPr>
            <a:endParaRPr sz="1100" b="1" i="0" u="none" strike="noStrike" cap="none">
              <a:solidFill>
                <a:srgbClr val="000000"/>
              </a:solidFill>
              <a:latin typeface="Arial"/>
              <a:ea typeface="Arial"/>
              <a:cs typeface="Arial"/>
            </a:endParaRPr>
          </a:p>
        </p:txBody>
      </p:sp>
      <p:sp>
        <p:nvSpPr>
          <p:cNvPr id="195" name="Google Shape;195;p8"/>
          <p:cNvSpPr txBox="1"/>
          <p:nvPr/>
        </p:nvSpPr>
        <p:spPr bwMode="auto">
          <a:xfrm>
            <a:off x="2526250" y="538375"/>
            <a:ext cx="6481200" cy="794100"/>
          </a:xfrm>
          <a:prstGeom prst="rect">
            <a:avLst/>
          </a:prstGeom>
          <a:noFill/>
          <a:ln>
            <a:noFill/>
          </a:ln>
        </p:spPr>
        <p:txBody>
          <a:bodyPr spcFirstLastPara="1" wrap="square" lIns="91425" tIns="91425" rIns="91425" bIns="91425" anchor="t" anchorCtr="0">
            <a:spAutoFit/>
          </a:bodyPr>
          <a:lstStyle/>
          <a:p>
            <a:pPr marL="0" marR="0" lvl="0" indent="0" algn="l">
              <a:lnSpc>
                <a:spcPct val="90000"/>
              </a:lnSpc>
              <a:spcBef>
                <a:spcPts val="0"/>
              </a:spcBef>
              <a:spcAft>
                <a:spcPts val="0"/>
              </a:spcAft>
              <a:buClr>
                <a:srgbClr val="000000"/>
              </a:buClr>
              <a:buSzPts val="4400"/>
              <a:buFont typeface="Arial"/>
              <a:buNone/>
              <a:defRPr/>
            </a:pPr>
            <a:r>
              <a:rPr lang="es-CO" sz="4400" b="0" i="0" u="none" strike="noStrike" cap="none">
                <a:solidFill>
                  <a:srgbClr val="38AA00"/>
                </a:solidFill>
                <a:latin typeface="Arial"/>
                <a:ea typeface="Arial"/>
                <a:cs typeface="Arial"/>
              </a:rPr>
              <a:t>Justificaciòn</a:t>
            </a:r>
            <a:endParaRPr sz="1400" b="0" i="0" u="none" strike="noStrike" cap="none">
              <a:solidFill>
                <a:srgbClr val="000000"/>
              </a:solidFill>
              <a:latin typeface="Arial"/>
              <a:ea typeface="Arial"/>
              <a:cs typeface="Arial"/>
            </a:endParaRPr>
          </a:p>
        </p:txBody>
      </p:sp>
      <p:pic>
        <p:nvPicPr>
          <p:cNvPr id="196" name="Google Shape;196;p8"/>
          <p:cNvPicPr/>
          <p:nvPr/>
        </p:nvPicPr>
        <p:blipFill>
          <a:blip r:embed="rId4">
            <a:alphaModFix/>
          </a:blip>
          <a:srcRect l="0" t="0" r="0" b="0"/>
          <a:stretch/>
        </p:blipFill>
        <p:spPr bwMode="auto">
          <a:xfrm>
            <a:off x="8463175" y="1513150"/>
            <a:ext cx="2857500" cy="4286250"/>
          </a:xfrm>
          <a:prstGeom prst="rect">
            <a:avLst/>
          </a:prstGeom>
          <a:noFill/>
          <a:ln>
            <a:noFill/>
          </a:ln>
        </p:spPr>
      </p:pic>
      <p:pic>
        <p:nvPicPr>
          <p:cNvPr id="197" name="Google Shape;197;p8"/>
          <p:cNvPicPr/>
          <p:nvPr/>
        </p:nvPicPr>
        <p:blipFill>
          <a:blip r:embed="rId5">
            <a:alphaModFix/>
          </a:blip>
          <a:srcRect l="23687" t="24016" r="24171" b="24010"/>
          <a:stretch/>
        </p:blipFill>
        <p:spPr bwMode="auto">
          <a:xfrm>
            <a:off x="11316750" y="5856750"/>
            <a:ext cx="830477" cy="820851"/>
          </a:xfrm>
          <a:prstGeom prst="rect">
            <a:avLst/>
          </a:prstGeom>
          <a:noFill/>
          <a:ln>
            <a:noFill/>
          </a:ln>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p:cNvGrpSpPr/>
        <p:nvPr/>
      </p:nvGrpSpPr>
      <p:grpSpPr bwMode="auto">
        <a:xfrm>
          <a:off x="0" y="0"/>
          <a:ext cx="0" cy="0"/>
          <a:chOff x="0" y="0"/>
          <a:chExt cx="0" cy="0"/>
        </a:xfrm>
      </p:grpSpPr>
      <p:sp>
        <p:nvSpPr>
          <p:cNvPr id="1552041891" name="Google Shape;195;p8"/>
          <p:cNvSpPr txBox="1"/>
          <p:nvPr/>
        </p:nvSpPr>
        <p:spPr bwMode="auto">
          <a:xfrm>
            <a:off x="2526249" y="538374"/>
            <a:ext cx="6481199" cy="794099"/>
          </a:xfrm>
          <a:prstGeom prst="rect">
            <a:avLst/>
          </a:prstGeom>
          <a:noFill/>
          <a:ln>
            <a:noFill/>
          </a:ln>
        </p:spPr>
        <p:txBody>
          <a:bodyPr spcFirstLastPara="1" wrap="square" lIns="91424" tIns="91424" rIns="91424" bIns="91424" anchor="t" anchorCtr="0">
            <a:spAutoFit/>
          </a:bodyPr>
          <a:lstStyle/>
          <a:p>
            <a:pPr marL="0" marR="0" lvl="0" indent="0" algn="l">
              <a:lnSpc>
                <a:spcPct val="90000"/>
              </a:lnSpc>
              <a:spcBef>
                <a:spcPts val="0"/>
              </a:spcBef>
              <a:spcAft>
                <a:spcPts val="0"/>
              </a:spcAft>
              <a:buClr>
                <a:srgbClr val="000000"/>
              </a:buClr>
              <a:buSzPts val="4400"/>
              <a:buFont typeface="Arial"/>
              <a:buNone/>
              <a:defRPr/>
            </a:pPr>
            <a:r>
              <a:rPr lang="es-CO" sz="4400" b="0" i="0" u="none" strike="noStrike" cap="none">
                <a:solidFill>
                  <a:srgbClr val="38AA00"/>
                </a:solidFill>
                <a:latin typeface="Arial"/>
                <a:ea typeface="Arial"/>
                <a:cs typeface="Arial"/>
              </a:rPr>
              <a:t>Justificaciòn</a:t>
            </a:r>
            <a:endParaRPr sz="1400" b="0" i="0" u="none" strike="noStrike" cap="none">
              <a:solidFill>
                <a:srgbClr val="000000"/>
              </a:solidFill>
              <a:latin typeface="Arial"/>
              <a:ea typeface="Arial"/>
              <a:cs typeface="Arial"/>
            </a:endParaRPr>
          </a:p>
        </p:txBody>
      </p:sp>
      <p:pic>
        <p:nvPicPr>
          <p:cNvPr id="1669001770" name="Google Shape;197;p8"/>
          <p:cNvPicPr/>
          <p:nvPr/>
        </p:nvPicPr>
        <p:blipFill>
          <a:blip r:embed="rId3">
            <a:alphaModFix/>
          </a:blip>
          <a:srcRect l="23687" t="24016" r="24171" b="24010"/>
          <a:stretch/>
        </p:blipFill>
        <p:spPr bwMode="auto">
          <a:xfrm>
            <a:off x="11316750" y="5856750"/>
            <a:ext cx="830476" cy="820850"/>
          </a:xfrm>
          <a:prstGeom prst="rect">
            <a:avLst/>
          </a:prstGeom>
          <a:noFill/>
          <a:ln>
            <a:noFill/>
          </a:ln>
        </p:spPr>
      </p:pic>
      <p:pic>
        <p:nvPicPr>
          <p:cNvPr id="1114171626" name=""/>
          <p:cNvPicPr>
            <a:picLocks noChangeAspect="1"/>
          </p:cNvPicPr>
          <p:nvPr/>
        </p:nvPicPr>
        <p:blipFill>
          <a:blip r:embed="rId4"/>
          <a:stretch/>
        </p:blipFill>
        <p:spPr bwMode="auto">
          <a:xfrm>
            <a:off x="581186" y="1501236"/>
            <a:ext cx="2657474" cy="1485900"/>
          </a:xfrm>
          <a:prstGeom prst="rect">
            <a:avLst/>
          </a:prstGeom>
        </p:spPr>
      </p:pic>
      <p:pic>
        <p:nvPicPr>
          <p:cNvPr id="1928053417" name=""/>
          <p:cNvPicPr>
            <a:picLocks noChangeAspect="1"/>
          </p:cNvPicPr>
          <p:nvPr/>
        </p:nvPicPr>
        <p:blipFill>
          <a:blip r:embed="rId5"/>
          <a:srcRect l="71978" t="34653" r="0" b="51006"/>
          <a:stretch/>
        </p:blipFill>
        <p:spPr bwMode="auto">
          <a:xfrm flipH="0" flipV="0">
            <a:off x="7331059" y="1598585"/>
            <a:ext cx="4679158" cy="1291202"/>
          </a:xfrm>
          <a:prstGeom prst="rect">
            <a:avLst/>
          </a:prstGeom>
        </p:spPr>
      </p:pic>
      <p:pic>
        <p:nvPicPr>
          <p:cNvPr id="533058310" name=""/>
          <p:cNvPicPr>
            <a:picLocks noChangeAspect="1"/>
          </p:cNvPicPr>
          <p:nvPr/>
        </p:nvPicPr>
        <p:blipFill>
          <a:blip r:embed="rId6"/>
          <a:srcRect l="30394" t="22863" r="4263" b="5927"/>
          <a:stretch/>
        </p:blipFill>
        <p:spPr bwMode="auto">
          <a:xfrm flipH="0" flipV="0">
            <a:off x="7331059" y="3228813"/>
            <a:ext cx="4633347" cy="2838874"/>
          </a:xfrm>
          <a:prstGeom prst="rect">
            <a:avLst/>
          </a:prstGeom>
        </p:spPr>
      </p:pic>
      <p:pic>
        <p:nvPicPr>
          <p:cNvPr id="1846535050" name=""/>
          <p:cNvPicPr>
            <a:picLocks noChangeAspect="1"/>
          </p:cNvPicPr>
          <p:nvPr/>
        </p:nvPicPr>
        <p:blipFill>
          <a:blip r:embed="rId7"/>
          <a:stretch/>
        </p:blipFill>
        <p:spPr bwMode="auto">
          <a:xfrm flipH="0" flipV="0">
            <a:off x="3474203" y="2340889"/>
            <a:ext cx="3428999" cy="3428999"/>
          </a:xfrm>
          <a:prstGeom prst="rect">
            <a:avLst/>
          </a:prstGeom>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ONLYOFFICE/8.0.1.31</Application>
  <PresentationFormat>On-screen Show (4:3)</PresentationFormat>
  <Paragraphs>0</Paragraphs>
  <Slides>10</Slides>
  <Notes>10</Notes>
  <HiddenSlides>0</HiddenSlides>
  <MMClips>2</MMClips>
  <ScaleCrop>0</ScaleCrop>
  <HeadingPairs>
    <vt:vector size="4" baseType="variant">
      <vt:variant>
        <vt:lpstr>Theme</vt:lpstr>
      </vt:variant>
      <vt:variant>
        <vt:i4>1</vt:i4>
      </vt:variant>
      <vt:variant>
        <vt:lpstr>Slide Titles</vt:lpstr>
      </vt:variant>
      <vt:variant>
        <vt:i4>10</vt:i4>
      </vt:variant>
    </vt:vector>
  </HeadingPairs>
  <TitlesOfParts>
    <vt:vector size="11" baseType="lpstr">
      <vt:lpstr>Theme 1</vt:lpstr>
      <vt:lpstr>Slide 1</vt:lpstr>
      <vt:lpstr>Slide 2</vt:lpstr>
      <vt:lpstr>Slide 3</vt:lpstr>
      <vt:lpstr>Slide 4</vt:lpstr>
      <vt:lpstr>Slide 5</vt:lpstr>
      <vt:lpstr>Slide 6</vt:lpstr>
      <vt:lpstr>Slide 7</vt:lpstr>
      <vt:lpstr>Slide 8</vt:lpstr>
      <vt:lpstr>Slide 9</vt:lpstr>
      <vt:lpstr>Slide 10</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
</cp:coreProperties>
</file>